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67" r:id="rId4"/>
    <p:sldId id="275" r:id="rId5"/>
    <p:sldId id="268" r:id="rId6"/>
    <p:sldId id="269" r:id="rId7"/>
    <p:sldId id="277" r:id="rId8"/>
    <p:sldId id="270" r:id="rId9"/>
    <p:sldId id="278" r:id="rId10"/>
    <p:sldId id="272" r:id="rId11"/>
    <p:sldId id="271" r:id="rId12"/>
    <p:sldId id="279" r:id="rId13"/>
    <p:sldId id="273" r:id="rId14"/>
    <p:sldId id="276" r:id="rId1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53E"/>
    <a:srgbClr val="ECF7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2. tarteko estiloa - 1. aldaera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515"/>
    <p:restoredTop sz="96405"/>
  </p:normalViewPr>
  <p:slideViewPr>
    <p:cSldViewPr snapToGrid="0" showGuides="1">
      <p:cViewPr varScale="1">
        <p:scale>
          <a:sx n="113" d="100"/>
          <a:sy n="113" d="100"/>
        </p:scale>
        <p:origin x="7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3FAD09-8726-0A47-97C8-8821EFDC0D9D}" type="datetimeFigureOut">
              <a:rPr lang="es-ES" smtClean="0"/>
              <a:t>14/05/2025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A77CF9-0917-784D-8606-355573BA3A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4362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F97A0A4-AF1A-589D-7618-26B278A244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1999" cy="6857999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923B60DB-DB4B-0C3F-BE9C-0342D3C0B3D9}"/>
              </a:ext>
            </a:extLst>
          </p:cNvPr>
          <p:cNvSpPr/>
          <p:nvPr userDrawn="1"/>
        </p:nvSpPr>
        <p:spPr>
          <a:xfrm>
            <a:off x="4267200" y="105103"/>
            <a:ext cx="5927834" cy="6182784"/>
          </a:xfrm>
          <a:prstGeom prst="rect">
            <a:avLst/>
          </a:prstGeom>
          <a:solidFill>
            <a:schemeClr val="bg1">
              <a:alpha val="8006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0CC2EC4-4F53-5350-A253-6145562CDDB5}"/>
              </a:ext>
            </a:extLst>
          </p:cNvPr>
          <p:cNvSpPr txBox="1"/>
          <p:nvPr userDrawn="1"/>
        </p:nvSpPr>
        <p:spPr>
          <a:xfrm>
            <a:off x="4702629" y="3808326"/>
            <a:ext cx="4401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0" i="0" dirty="0">
                <a:solidFill>
                  <a:srgbClr val="18253E"/>
                </a:solidFill>
                <a:effectLst/>
                <a:latin typeface="Gotham Rounded Book" pitchFamily="2" charset="0"/>
              </a:rPr>
              <a:t>Subtítulo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84B34EE-66C9-8E8B-CC8D-7EB226E2CBB0}"/>
              </a:ext>
            </a:extLst>
          </p:cNvPr>
          <p:cNvSpPr txBox="1"/>
          <p:nvPr userDrawn="1"/>
        </p:nvSpPr>
        <p:spPr>
          <a:xfrm>
            <a:off x="4793974" y="4710437"/>
            <a:ext cx="4290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0" dirty="0">
                <a:solidFill>
                  <a:srgbClr val="009EE3"/>
                </a:solidFill>
                <a:effectLst/>
                <a:latin typeface="Gotham Rounded Bold" pitchFamily="2" charset="77"/>
              </a:rPr>
              <a:t>Autor</a:t>
            </a:r>
            <a:endParaRPr lang="es-ES" b="1" i="0" dirty="0">
              <a:latin typeface="Gotham Rounded Bold" pitchFamily="2" charset="77"/>
            </a:endParaRPr>
          </a:p>
        </p:txBody>
      </p:sp>
      <p:sp>
        <p:nvSpPr>
          <p:cNvPr id="11" name="Título 10">
            <a:extLst>
              <a:ext uri="{FF2B5EF4-FFF2-40B4-BE49-F238E27FC236}">
                <a16:creationId xmlns:a16="http://schemas.microsoft.com/office/drawing/2014/main" id="{66FA1B25-D2B7-A0E0-D528-C37996616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2629" y="1249228"/>
            <a:ext cx="4290648" cy="2776029"/>
          </a:xfrm>
        </p:spPr>
        <p:txBody>
          <a:bodyPr>
            <a:normAutofit/>
          </a:bodyPr>
          <a:lstStyle>
            <a:lvl1pPr>
              <a:defRPr sz="4000" b="1" i="0">
                <a:solidFill>
                  <a:srgbClr val="18253E"/>
                </a:solidFill>
                <a:latin typeface="Gotham Rounded Bold" pitchFamily="2" charset="77"/>
              </a:defRPr>
            </a:lvl1pPr>
          </a:lstStyle>
          <a:p>
            <a:r>
              <a:rPr lang="eu-ES"/>
              <a:t>Egin klik titulu maisuaren estiloa aldatzeko</a:t>
            </a:r>
            <a:endParaRPr lang="es-ES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03C4768-C148-C683-7C89-83F4C22051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3974" y="5099654"/>
            <a:ext cx="2743200" cy="365125"/>
          </a:xfrm>
        </p:spPr>
        <p:txBody>
          <a:bodyPr/>
          <a:lstStyle>
            <a:lvl1pPr>
              <a:defRPr sz="1400" b="0" i="1">
                <a:solidFill>
                  <a:srgbClr val="00B0F0"/>
                </a:solidFill>
                <a:latin typeface="Gotham Rounded Light" pitchFamily="2" charset="77"/>
              </a:defRPr>
            </a:lvl1pPr>
          </a:lstStyle>
          <a:p>
            <a:fld id="{3AEBB359-AE60-184A-9EC0-6EE1F1B8110B}" type="datetimeFigureOut">
              <a:rPr lang="es-ES" smtClean="0"/>
              <a:pPr/>
              <a:t>14/05/2025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4881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5B2C72E2-7743-503B-30CB-097BC8EA78AF}"/>
              </a:ext>
            </a:extLst>
          </p:cNvPr>
          <p:cNvSpPr/>
          <p:nvPr userDrawn="1"/>
        </p:nvSpPr>
        <p:spPr>
          <a:xfrm>
            <a:off x="838200" y="855678"/>
            <a:ext cx="10498974" cy="5712981"/>
          </a:xfrm>
          <a:prstGeom prst="rect">
            <a:avLst/>
          </a:prstGeom>
          <a:solidFill>
            <a:srgbClr val="ECF7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noFill/>
              </a:ln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2E69656-F8D8-7588-BAC7-FB30A3D91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2964" y="1122478"/>
            <a:ext cx="8535099" cy="2114158"/>
          </a:xfrm>
        </p:spPr>
        <p:txBody>
          <a:bodyPr>
            <a:normAutofit/>
          </a:bodyPr>
          <a:lstStyle>
            <a:lvl1pPr algn="ctr">
              <a:defRPr sz="3500" b="1" i="0">
                <a:solidFill>
                  <a:srgbClr val="18253E"/>
                </a:solidFill>
                <a:latin typeface="Gotham Rounded Bold" pitchFamily="2" charset="77"/>
              </a:defRPr>
            </a:lvl1pPr>
          </a:lstStyle>
          <a:p>
            <a:r>
              <a:rPr lang="eu-ES"/>
              <a:t>Egin klik titulu maisuaren estiloa aldatzeko</a:t>
            </a:r>
            <a:endParaRPr lang="es-E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1029944-0FF8-29D6-B429-3A653C2FF4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289340"/>
            <a:ext cx="3187700" cy="355600"/>
          </a:xfrm>
          <a:prstGeom prst="rect">
            <a:avLst/>
          </a:prstGeom>
        </p:spPr>
      </p:pic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7029E37B-1686-5E98-8B24-51699F90A132}"/>
              </a:ext>
            </a:extLst>
          </p:cNvPr>
          <p:cNvCxnSpPr/>
          <p:nvPr userDrawn="1"/>
        </p:nvCxnSpPr>
        <p:spPr>
          <a:xfrm>
            <a:off x="1235704" y="644940"/>
            <a:ext cx="10101470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F3DCBCA-F551-E24B-5A01-A8FE7097FF48}"/>
              </a:ext>
            </a:extLst>
          </p:cNvPr>
          <p:cNvSpPr txBox="1"/>
          <p:nvPr userDrawn="1"/>
        </p:nvSpPr>
        <p:spPr>
          <a:xfrm>
            <a:off x="1702965" y="3598877"/>
            <a:ext cx="8523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0" i="0" dirty="0" err="1">
                <a:solidFill>
                  <a:srgbClr val="00B0F0"/>
                </a:solidFill>
                <a:latin typeface="Gotham Rounded Book" pitchFamily="2" charset="0"/>
              </a:rPr>
              <a:t>Aasdfasdf</a:t>
            </a:r>
            <a:endParaRPr lang="es-ES" b="0" i="0" dirty="0">
              <a:solidFill>
                <a:srgbClr val="00B0F0"/>
              </a:solidFill>
              <a:latin typeface="Gotham Rounded Book" pitchFamily="2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4273E37-FF7B-F52D-30D3-C33B7E1DF9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42" r="-2234"/>
          <a:stretch/>
        </p:blipFill>
        <p:spPr>
          <a:xfrm>
            <a:off x="9004374" y="306141"/>
            <a:ext cx="2332800" cy="28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03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F3850F86-153E-92D2-2D5D-9AADEFC27844}"/>
              </a:ext>
            </a:extLst>
          </p:cNvPr>
          <p:cNvSpPr/>
          <p:nvPr userDrawn="1"/>
        </p:nvSpPr>
        <p:spPr>
          <a:xfrm>
            <a:off x="838200" y="855678"/>
            <a:ext cx="10498974" cy="5712982"/>
          </a:xfrm>
          <a:prstGeom prst="rect">
            <a:avLst/>
          </a:prstGeom>
          <a:solidFill>
            <a:srgbClr val="ECF7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noFill/>
              </a:ln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63A92CF7-BC2A-B35F-C614-27473A6F23A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200" y="289340"/>
            <a:ext cx="3187700" cy="355600"/>
          </a:xfrm>
          <a:prstGeom prst="rect">
            <a:avLst/>
          </a:prstGeom>
        </p:spPr>
      </p:pic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AFEE75B6-A31C-2BCB-52C5-3F65D55E034E}"/>
              </a:ext>
            </a:extLst>
          </p:cNvPr>
          <p:cNvCxnSpPr/>
          <p:nvPr userDrawn="1"/>
        </p:nvCxnSpPr>
        <p:spPr>
          <a:xfrm>
            <a:off x="1235704" y="644940"/>
            <a:ext cx="10101470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810ADC-1CF7-A910-8E98-322DA35EC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5704" y="2607360"/>
            <a:ext cx="10118096" cy="3541766"/>
          </a:xfrm>
        </p:spPr>
        <p:txBody>
          <a:bodyPr/>
          <a:lstStyle>
            <a:lvl1pPr>
              <a:defRPr b="0" i="0">
                <a:solidFill>
                  <a:srgbClr val="18253E"/>
                </a:solidFill>
                <a:latin typeface="Gotham Rounded Book" pitchFamily="2" charset="0"/>
              </a:defRPr>
            </a:lvl1pPr>
            <a:lvl2pPr>
              <a:defRPr b="0" i="0">
                <a:solidFill>
                  <a:srgbClr val="18253E"/>
                </a:solidFill>
                <a:latin typeface="Gotham Rounded Book" pitchFamily="2" charset="0"/>
              </a:defRPr>
            </a:lvl2pPr>
            <a:lvl3pPr>
              <a:defRPr b="0" i="0">
                <a:solidFill>
                  <a:srgbClr val="18253E"/>
                </a:solidFill>
                <a:latin typeface="Gotham Rounded Book" pitchFamily="2" charset="0"/>
              </a:defRPr>
            </a:lvl3pPr>
            <a:lvl4pPr>
              <a:defRPr b="0" i="0">
                <a:solidFill>
                  <a:srgbClr val="18253E"/>
                </a:solidFill>
                <a:latin typeface="Gotham Rounded Book" pitchFamily="2" charset="0"/>
              </a:defRPr>
            </a:lvl4pPr>
            <a:lvl5pPr>
              <a:defRPr b="0" i="0">
                <a:solidFill>
                  <a:srgbClr val="18253E"/>
                </a:solidFill>
                <a:latin typeface="Gotham Rounded Book" pitchFamily="2" charset="0"/>
              </a:defRPr>
            </a:lvl5pPr>
          </a:lstStyle>
          <a:p>
            <a:pPr lvl="0"/>
            <a:r>
              <a:rPr lang="eu-ES"/>
              <a:t>Egin klik diapositiba nagusiaren testu-estiloak aldatzeko</a:t>
            </a:r>
          </a:p>
          <a:p>
            <a:pPr lvl="1"/>
            <a:r>
              <a:rPr lang="eu-ES"/>
              <a:t>Bigarren maila</a:t>
            </a:r>
          </a:p>
          <a:p>
            <a:pPr lvl="2"/>
            <a:r>
              <a:rPr lang="eu-ES"/>
              <a:t>Hirugarren maila</a:t>
            </a:r>
          </a:p>
          <a:p>
            <a:pPr lvl="3"/>
            <a:r>
              <a:rPr lang="eu-ES"/>
              <a:t>Laugarren maila</a:t>
            </a:r>
          </a:p>
          <a:p>
            <a:pPr lvl="4"/>
            <a:r>
              <a:rPr lang="eu-ES"/>
              <a:t>Bosgarren maila</a:t>
            </a:r>
            <a:endParaRPr lang="es-ES" dirty="0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B967ACC6-3B26-BDE2-A7C0-5408DA2BE661}"/>
              </a:ext>
            </a:extLst>
          </p:cNvPr>
          <p:cNvSpPr txBox="1">
            <a:spLocks/>
          </p:cNvSpPr>
          <p:nvPr userDrawn="1"/>
        </p:nvSpPr>
        <p:spPr>
          <a:xfrm>
            <a:off x="1447101" y="1033900"/>
            <a:ext cx="8535099" cy="15734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i="0" kern="1200">
                <a:solidFill>
                  <a:srgbClr val="18253E"/>
                </a:solidFill>
                <a:latin typeface="Gotham Rounded Bold" pitchFamily="2" charset="77"/>
                <a:ea typeface="+mj-ea"/>
                <a:cs typeface="+mj-cs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1383196-F7C8-7AE9-9C79-7224463738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42" r="-2234"/>
          <a:stretch/>
        </p:blipFill>
        <p:spPr>
          <a:xfrm>
            <a:off x="9004374" y="306141"/>
            <a:ext cx="2332800" cy="28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4008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5E73C5E0-8DC1-FA42-838F-54E815A50011}"/>
              </a:ext>
            </a:extLst>
          </p:cNvPr>
          <p:cNvSpPr/>
          <p:nvPr userDrawn="1"/>
        </p:nvSpPr>
        <p:spPr>
          <a:xfrm>
            <a:off x="838200" y="855678"/>
            <a:ext cx="10498974" cy="5712982"/>
          </a:xfrm>
          <a:prstGeom prst="rect">
            <a:avLst/>
          </a:prstGeom>
          <a:solidFill>
            <a:srgbClr val="ECF7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noFill/>
              </a:ln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87625E5-2E21-C33C-9E77-9F3F1FB6E0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289340"/>
            <a:ext cx="3187700" cy="355600"/>
          </a:xfrm>
          <a:prstGeom prst="rect">
            <a:avLst/>
          </a:prstGeom>
        </p:spPr>
      </p:pic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B2BEBD62-F50C-3F0A-A4A5-33094C101020}"/>
              </a:ext>
            </a:extLst>
          </p:cNvPr>
          <p:cNvCxnSpPr/>
          <p:nvPr userDrawn="1"/>
        </p:nvCxnSpPr>
        <p:spPr>
          <a:xfrm>
            <a:off x="1235704" y="644940"/>
            <a:ext cx="10101470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ítulo 1">
            <a:extLst>
              <a:ext uri="{FF2B5EF4-FFF2-40B4-BE49-F238E27FC236}">
                <a16:creationId xmlns:a16="http://schemas.microsoft.com/office/drawing/2014/main" id="{AC42DA4F-8274-27F4-89EC-F9942EC24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217" y="1354939"/>
            <a:ext cx="4685122" cy="1325563"/>
          </a:xfrm>
        </p:spPr>
        <p:txBody>
          <a:bodyPr>
            <a:normAutofit/>
          </a:bodyPr>
          <a:lstStyle>
            <a:lvl1pPr>
              <a:defRPr sz="3000" b="1" i="0">
                <a:solidFill>
                  <a:srgbClr val="00B0F0"/>
                </a:solidFill>
                <a:latin typeface="Gotham Rounded Bold" pitchFamily="2" charset="77"/>
              </a:defRPr>
            </a:lvl1pPr>
          </a:lstStyle>
          <a:p>
            <a:r>
              <a:rPr lang="eu-ES"/>
              <a:t>Egin klik titulu maisuaren estiloa aldatzeko</a:t>
            </a:r>
            <a:endParaRPr lang="es-ES" dirty="0"/>
          </a:p>
        </p:txBody>
      </p:sp>
      <p:sp>
        <p:nvSpPr>
          <p:cNvPr id="14" name="Marcador de contenido 3">
            <a:extLst>
              <a:ext uri="{FF2B5EF4-FFF2-40B4-BE49-F238E27FC236}">
                <a16:creationId xmlns:a16="http://schemas.microsoft.com/office/drawing/2014/main" id="{F7EF7403-AF48-8352-9047-9C58DB446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0226" y="2815439"/>
            <a:ext cx="4685122" cy="4351338"/>
          </a:xfrm>
        </p:spPr>
        <p:txBody>
          <a:bodyPr/>
          <a:lstStyle>
            <a:lvl1pPr>
              <a:buClr>
                <a:srgbClr val="00B0F0"/>
              </a:buClr>
              <a:defRPr sz="2000" b="0" i="0">
                <a:latin typeface="Gotham Rounded Book" pitchFamily="2" charset="0"/>
              </a:defRPr>
            </a:lvl1pPr>
            <a:lvl2pPr>
              <a:buClr>
                <a:srgbClr val="00B0F0"/>
              </a:buClr>
              <a:defRPr sz="1800" b="0" i="0">
                <a:latin typeface="Gotham Rounded Book" pitchFamily="2" charset="0"/>
              </a:defRPr>
            </a:lvl2pPr>
            <a:lvl3pPr>
              <a:buClr>
                <a:srgbClr val="00B0F0"/>
              </a:buClr>
              <a:defRPr sz="1600" b="0" i="0">
                <a:latin typeface="Gotham Rounded Book" pitchFamily="2" charset="0"/>
              </a:defRPr>
            </a:lvl3pPr>
            <a:lvl4pPr>
              <a:buClr>
                <a:srgbClr val="00B0F0"/>
              </a:buClr>
              <a:defRPr sz="1400" b="0" i="0">
                <a:latin typeface="Gotham Rounded Book" pitchFamily="2" charset="0"/>
              </a:defRPr>
            </a:lvl4pPr>
            <a:lvl5pPr>
              <a:buClr>
                <a:srgbClr val="00B0F0"/>
              </a:buClr>
              <a:defRPr sz="1200" b="0" i="0">
                <a:latin typeface="Gotham Rounded Book" pitchFamily="2" charset="0"/>
              </a:defRPr>
            </a:lvl5pPr>
          </a:lstStyle>
          <a:p>
            <a:pPr lvl="0"/>
            <a:r>
              <a:rPr lang="eu-ES"/>
              <a:t>Egin klik diapositiba nagusiaren testu-estiloak aldatzeko</a:t>
            </a:r>
          </a:p>
          <a:p>
            <a:pPr lvl="1"/>
            <a:r>
              <a:rPr lang="eu-ES"/>
              <a:t>Bigarren maila</a:t>
            </a:r>
          </a:p>
          <a:p>
            <a:pPr lvl="2"/>
            <a:r>
              <a:rPr lang="eu-ES"/>
              <a:t>Hirugarren maila</a:t>
            </a:r>
          </a:p>
          <a:p>
            <a:pPr lvl="3"/>
            <a:r>
              <a:rPr lang="eu-ES"/>
              <a:t>Laugarren maila</a:t>
            </a:r>
          </a:p>
          <a:p>
            <a:pPr lvl="4"/>
            <a:r>
              <a:rPr lang="eu-ES"/>
              <a:t>Bosgarren maila</a:t>
            </a:r>
            <a:endParaRPr lang="es-ES" dirty="0"/>
          </a:p>
        </p:txBody>
      </p:sp>
      <p:sp>
        <p:nvSpPr>
          <p:cNvPr id="15" name="Marcador de contenido 3">
            <a:extLst>
              <a:ext uri="{FF2B5EF4-FFF2-40B4-BE49-F238E27FC236}">
                <a16:creationId xmlns:a16="http://schemas.microsoft.com/office/drawing/2014/main" id="{CF5BB164-1B59-B20D-9CB9-39E110027AB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131217" y="2815439"/>
            <a:ext cx="4685122" cy="4351338"/>
          </a:xfrm>
        </p:spPr>
        <p:txBody>
          <a:bodyPr/>
          <a:lstStyle>
            <a:lvl1pPr>
              <a:buClr>
                <a:srgbClr val="00B0F0"/>
              </a:buClr>
              <a:defRPr sz="2000" b="0" i="0">
                <a:latin typeface="Gotham Rounded Book" pitchFamily="2" charset="0"/>
              </a:defRPr>
            </a:lvl1pPr>
            <a:lvl2pPr>
              <a:buClr>
                <a:srgbClr val="00B0F0"/>
              </a:buClr>
              <a:defRPr sz="1800" b="0" i="0">
                <a:latin typeface="Gotham Rounded Book" pitchFamily="2" charset="0"/>
              </a:defRPr>
            </a:lvl2pPr>
            <a:lvl3pPr>
              <a:buClr>
                <a:srgbClr val="00B0F0"/>
              </a:buClr>
              <a:defRPr sz="1600" b="0" i="0">
                <a:latin typeface="Gotham Rounded Book" pitchFamily="2" charset="0"/>
              </a:defRPr>
            </a:lvl3pPr>
            <a:lvl4pPr>
              <a:buClr>
                <a:srgbClr val="00B0F0"/>
              </a:buClr>
              <a:defRPr sz="1400" b="0" i="0">
                <a:latin typeface="Gotham Rounded Book" pitchFamily="2" charset="0"/>
              </a:defRPr>
            </a:lvl4pPr>
            <a:lvl5pPr>
              <a:buClr>
                <a:srgbClr val="00B0F0"/>
              </a:buClr>
              <a:defRPr sz="1200" b="0" i="0">
                <a:latin typeface="Gotham Rounded Book" pitchFamily="2" charset="0"/>
              </a:defRPr>
            </a:lvl5pPr>
          </a:lstStyle>
          <a:p>
            <a:pPr lvl="0"/>
            <a:r>
              <a:rPr lang="eu-ES"/>
              <a:t>Egin klik diapositiba nagusiaren testu-estiloak aldatzeko</a:t>
            </a:r>
          </a:p>
          <a:p>
            <a:pPr lvl="1"/>
            <a:r>
              <a:rPr lang="eu-ES"/>
              <a:t>Bigarren maila</a:t>
            </a:r>
          </a:p>
          <a:p>
            <a:pPr lvl="2"/>
            <a:r>
              <a:rPr lang="eu-ES"/>
              <a:t>Hirugarren maila</a:t>
            </a:r>
          </a:p>
          <a:p>
            <a:pPr lvl="3"/>
            <a:r>
              <a:rPr lang="eu-ES"/>
              <a:t>Laugarren maila</a:t>
            </a:r>
          </a:p>
          <a:p>
            <a:pPr lvl="4"/>
            <a:r>
              <a:rPr lang="eu-ES"/>
              <a:t>Bosgarren maila</a:t>
            </a:r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9254DE7-B8F6-12A6-4218-7C0AF32D95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42" r="-2234"/>
          <a:stretch/>
        </p:blipFill>
        <p:spPr>
          <a:xfrm>
            <a:off x="9004374" y="306141"/>
            <a:ext cx="2332800" cy="28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029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08D0D200-8B72-3F7A-11A8-36626540CD35}"/>
              </a:ext>
            </a:extLst>
          </p:cNvPr>
          <p:cNvSpPr/>
          <p:nvPr userDrawn="1"/>
        </p:nvSpPr>
        <p:spPr>
          <a:xfrm>
            <a:off x="838200" y="855678"/>
            <a:ext cx="5257800" cy="5712982"/>
          </a:xfrm>
          <a:prstGeom prst="rect">
            <a:avLst/>
          </a:prstGeom>
          <a:solidFill>
            <a:srgbClr val="ECF7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noFill/>
              </a:ln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19F7899-9D96-91D5-0537-503AC887C5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289340"/>
            <a:ext cx="3187700" cy="355600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093A0FBC-7EF2-6E13-66F3-AF3BDA8D3246}"/>
              </a:ext>
            </a:extLst>
          </p:cNvPr>
          <p:cNvCxnSpPr/>
          <p:nvPr userDrawn="1"/>
        </p:nvCxnSpPr>
        <p:spPr>
          <a:xfrm>
            <a:off x="1235704" y="644940"/>
            <a:ext cx="10101470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CE076CA7-7393-C696-1702-3E983ABD0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704" y="1696968"/>
            <a:ext cx="3932644" cy="3749675"/>
          </a:xfrm>
        </p:spPr>
        <p:txBody>
          <a:bodyPr>
            <a:normAutofit/>
          </a:bodyPr>
          <a:lstStyle>
            <a:lvl1pPr>
              <a:defRPr sz="1600" b="0" i="0">
                <a:solidFill>
                  <a:srgbClr val="18253E"/>
                </a:solidFill>
                <a:latin typeface="Gotham Rounded Book" pitchFamily="2" charset="0"/>
              </a:defRPr>
            </a:lvl1pPr>
          </a:lstStyle>
          <a:p>
            <a:r>
              <a:rPr lang="eu-ES"/>
              <a:t>Egin klik titulu maisuaren estiloa aldatzeko</a:t>
            </a:r>
            <a:endParaRPr lang="es-ES" dirty="0"/>
          </a:p>
        </p:txBody>
      </p:sp>
      <p:sp>
        <p:nvSpPr>
          <p:cNvPr id="9" name="Marcador de posición de imagen 2">
            <a:extLst>
              <a:ext uri="{FF2B5EF4-FFF2-40B4-BE49-F238E27FC236}">
                <a16:creationId xmlns:a16="http://schemas.microsoft.com/office/drawing/2014/main" id="{53C5CCFD-B5A5-7843-67F7-230CB6898B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493504" y="1232457"/>
            <a:ext cx="4843670" cy="483040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u-ES"/>
              <a:t>Irudia gehitzeko, sakatu ikonoa</a:t>
            </a:r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285B0E5-6FF6-E787-875F-96619ACFA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42" r="-2234"/>
          <a:stretch/>
        </p:blipFill>
        <p:spPr>
          <a:xfrm>
            <a:off x="9004374" y="306141"/>
            <a:ext cx="2332800" cy="28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273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62EB2766-21EA-4E21-D82C-D92FF2CFC95B}"/>
              </a:ext>
            </a:extLst>
          </p:cNvPr>
          <p:cNvSpPr/>
          <p:nvPr userDrawn="1"/>
        </p:nvSpPr>
        <p:spPr>
          <a:xfrm>
            <a:off x="838200" y="855678"/>
            <a:ext cx="10498974" cy="5712982"/>
          </a:xfrm>
          <a:prstGeom prst="rect">
            <a:avLst/>
          </a:prstGeom>
          <a:solidFill>
            <a:srgbClr val="ECF7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noFill/>
              </a:ln>
            </a:endParaRP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E06F6B8-AA68-1F89-4E56-CCD31D29E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BB359-AE60-184A-9EC0-6EE1F1B8110B}" type="datetimeFigureOut">
              <a:rPr lang="es-ES" smtClean="0"/>
              <a:t>14/05/2025</a:t>
            </a:fld>
            <a:endParaRPr lang="es-ES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6E79186-10E1-E84A-5A42-4E4141EBBF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289340"/>
            <a:ext cx="3187700" cy="355600"/>
          </a:xfrm>
          <a:prstGeom prst="rect">
            <a:avLst/>
          </a:prstGeom>
        </p:spPr>
      </p:pic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E261AE6A-E980-A50E-A763-32EE58AC957D}"/>
              </a:ext>
            </a:extLst>
          </p:cNvPr>
          <p:cNvCxnSpPr/>
          <p:nvPr userDrawn="1"/>
        </p:nvCxnSpPr>
        <p:spPr>
          <a:xfrm>
            <a:off x="1235704" y="644940"/>
            <a:ext cx="10101470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980B0B-62C1-9398-8270-297ED26669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357460" y="1743965"/>
            <a:ext cx="9445658" cy="411708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u-ES"/>
              <a:t>Irudia gehitzeko, sakatu ikonoa</a:t>
            </a:r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F59AEC7-C7F1-9ABC-9B02-D71A3DE0CC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42" r="-2234"/>
          <a:stretch/>
        </p:blipFill>
        <p:spPr>
          <a:xfrm>
            <a:off x="9004374" y="306141"/>
            <a:ext cx="2332800" cy="28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963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A1B04C4-F739-BFF3-1FEF-B7F57CE059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289340"/>
            <a:ext cx="3187700" cy="355600"/>
          </a:xfrm>
          <a:prstGeom prst="rect">
            <a:avLst/>
          </a:prstGeom>
        </p:spPr>
      </p:pic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7122AEE6-A70A-196F-B33D-34695D105AFB}"/>
              </a:ext>
            </a:extLst>
          </p:cNvPr>
          <p:cNvCxnSpPr/>
          <p:nvPr userDrawn="1"/>
        </p:nvCxnSpPr>
        <p:spPr>
          <a:xfrm>
            <a:off x="1235704" y="644940"/>
            <a:ext cx="10101470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ángulo 10">
            <a:extLst>
              <a:ext uri="{FF2B5EF4-FFF2-40B4-BE49-F238E27FC236}">
                <a16:creationId xmlns:a16="http://schemas.microsoft.com/office/drawing/2014/main" id="{36B6E6A7-AE3A-7B4D-D2B7-ADB5E412573E}"/>
              </a:ext>
            </a:extLst>
          </p:cNvPr>
          <p:cNvSpPr/>
          <p:nvPr userDrawn="1"/>
        </p:nvSpPr>
        <p:spPr>
          <a:xfrm>
            <a:off x="2542760" y="1371600"/>
            <a:ext cx="7106479" cy="47012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29A2686C-48F4-4181-71D8-77C9F71BB1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16250" y="1569002"/>
            <a:ext cx="6159500" cy="43561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8C4A814C-F7EA-C1D8-F8F2-FEA108E89F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42" r="-2234"/>
          <a:stretch/>
        </p:blipFill>
        <p:spPr>
          <a:xfrm>
            <a:off x="9004374" y="306141"/>
            <a:ext cx="2332800" cy="28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420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23F82D9-FAEA-E903-D880-008A45C9ECEC}"/>
              </a:ext>
            </a:extLst>
          </p:cNvPr>
          <p:cNvSpPr/>
          <p:nvPr userDrawn="1"/>
        </p:nvSpPr>
        <p:spPr>
          <a:xfrm>
            <a:off x="838200" y="855678"/>
            <a:ext cx="10498974" cy="5712982"/>
          </a:xfrm>
          <a:prstGeom prst="rect">
            <a:avLst/>
          </a:prstGeom>
          <a:solidFill>
            <a:srgbClr val="ECF7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noFill/>
              </a:ln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3AEC262E-9EA5-5773-412E-7E45BE532FC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38200" y="289340"/>
            <a:ext cx="3187700" cy="355600"/>
          </a:xfrm>
          <a:prstGeom prst="rect">
            <a:avLst/>
          </a:prstGeom>
        </p:spPr>
      </p:pic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B87E7646-90A2-62B2-6B6D-64A9DE815116}"/>
              </a:ext>
            </a:extLst>
          </p:cNvPr>
          <p:cNvCxnSpPr/>
          <p:nvPr userDrawn="1"/>
        </p:nvCxnSpPr>
        <p:spPr>
          <a:xfrm>
            <a:off x="1235704" y="644940"/>
            <a:ext cx="10101470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8CD39BA-1E89-4575-6E92-FB7945688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704" y="1309342"/>
            <a:ext cx="467807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C00BFF1-2A3E-70C7-F77C-C2477988E1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5704" y="2998442"/>
            <a:ext cx="4678079" cy="2998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1A8D13D-AD44-C0A8-55E2-2E8473BD43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19078" y="6207263"/>
            <a:ext cx="23623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1">
                <a:solidFill>
                  <a:srgbClr val="00B0F0"/>
                </a:solidFill>
                <a:latin typeface="Gotham Book" panose="02000604040000020004" pitchFamily="2" charset="0"/>
              </a:defRPr>
            </a:lvl1pPr>
          </a:lstStyle>
          <a:p>
            <a:fld id="{3AEBB359-AE60-184A-9EC0-6EE1F1B8110B}" type="datetimeFigureOut">
              <a:rPr lang="es-ES" smtClean="0"/>
              <a:pPr/>
              <a:t>14/05/2025</a:t>
            </a:fld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F958CF-3129-DB35-279B-53AE0F1863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07263"/>
            <a:ext cx="27265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00B0F0"/>
                </a:solidFill>
                <a:latin typeface="Gotham Rounded Medium" pitchFamily="2" charset="77"/>
              </a:defRPr>
            </a:lvl1pPr>
          </a:lstStyle>
          <a:p>
            <a:fld id="{07C544EA-A07F-4D41-A767-A18A0FD9BB49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31387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0" r:id="rId2"/>
    <p:sldLayoutId id="2147483650" r:id="rId3"/>
    <p:sldLayoutId id="2147483649" r:id="rId4"/>
    <p:sldLayoutId id="2147483661" r:id="rId5"/>
    <p:sldLayoutId id="2147483657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rgbClr val="18253E"/>
          </a:solidFill>
          <a:latin typeface="Gotham Rounded Bold" pitchFamily="2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400" b="0" i="0" kern="1200">
          <a:solidFill>
            <a:srgbClr val="00B0F0"/>
          </a:solidFill>
          <a:latin typeface="Gotham Book" panose="0200060404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rgbClr val="00B0F0"/>
          </a:solidFill>
          <a:latin typeface="Gotham Book" panose="0200060404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rgbClr val="00B0F0"/>
          </a:solidFill>
          <a:latin typeface="Gotham Book" panose="0200060404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rgbClr val="00B0F0"/>
          </a:solidFill>
          <a:latin typeface="Gotham Book" panose="0200060404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rgbClr val="00B0F0"/>
          </a:solidFill>
          <a:latin typeface="Gotham Book" panose="0200060404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51296ABB-6D1E-5E7E-C77D-DFF53896F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1999" cy="6857999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186F60DF-6B09-22B2-E0A9-AE24E0C5120C}"/>
              </a:ext>
            </a:extLst>
          </p:cNvPr>
          <p:cNvSpPr/>
          <p:nvPr/>
        </p:nvSpPr>
        <p:spPr>
          <a:xfrm>
            <a:off x="4267200" y="105103"/>
            <a:ext cx="5927834" cy="6182784"/>
          </a:xfrm>
          <a:prstGeom prst="rect">
            <a:avLst/>
          </a:prstGeom>
          <a:solidFill>
            <a:schemeClr val="bg1">
              <a:alpha val="8006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A7A0362-8DF5-1F71-A0B1-226998478B31}"/>
              </a:ext>
            </a:extLst>
          </p:cNvPr>
          <p:cNvSpPr txBox="1"/>
          <p:nvPr/>
        </p:nvSpPr>
        <p:spPr>
          <a:xfrm>
            <a:off x="4702629" y="1436915"/>
            <a:ext cx="49832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err="1">
                <a:solidFill>
                  <a:srgbClr val="1C2C50"/>
                </a:solidFill>
                <a:latin typeface="Nunito" panose="020F0502020204030204" pitchFamily="34" charset="0"/>
              </a:rPr>
              <a:t>BluePoint</a:t>
            </a:r>
            <a:r>
              <a:rPr lang="es-ES" sz="3600" b="1" dirty="0">
                <a:solidFill>
                  <a:srgbClr val="1C2C50"/>
                </a:solidFill>
                <a:latin typeface="Nunito" panose="020F0502020204030204" pitchFamily="34" charset="0"/>
              </a:rPr>
              <a:t> – Economía circular azul de plásticos marinos</a:t>
            </a:r>
            <a:endParaRPr lang="es-ES" sz="3600" dirty="0">
              <a:solidFill>
                <a:srgbClr val="1C2C50"/>
              </a:solidFill>
              <a:effectLst/>
              <a:latin typeface="Nunito" panose="020F050202020403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1DFF86E-58BD-1FB8-FBBC-2246A365D542}"/>
              </a:ext>
            </a:extLst>
          </p:cNvPr>
          <p:cNvSpPr txBox="1"/>
          <p:nvPr/>
        </p:nvSpPr>
        <p:spPr>
          <a:xfrm>
            <a:off x="4499943" y="4020754"/>
            <a:ext cx="44011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0070C0"/>
                </a:solidFill>
                <a:latin typeface="Nunito" pitchFamily="2" charset="77"/>
              </a:rPr>
              <a:t> </a:t>
            </a:r>
            <a:r>
              <a:rPr lang="es-ES" sz="2400" b="1" dirty="0" err="1">
                <a:solidFill>
                  <a:srgbClr val="0070C0"/>
                </a:solidFill>
                <a:latin typeface="Calibri (Cuerpo"/>
              </a:rPr>
              <a:t>Bluedots</a:t>
            </a:r>
            <a:r>
              <a:rPr lang="es-ES" sz="2400" b="1" dirty="0">
                <a:solidFill>
                  <a:srgbClr val="0070C0"/>
                </a:solidFill>
                <a:latin typeface="Nunito" pitchFamily="2" charset="77"/>
              </a:rPr>
              <a:t> </a:t>
            </a:r>
            <a:r>
              <a:rPr lang="es-ES" sz="2400" b="1" dirty="0">
                <a:solidFill>
                  <a:srgbClr val="0070C0"/>
                </a:solidFill>
              </a:rPr>
              <a:t>Living </a:t>
            </a:r>
            <a:r>
              <a:rPr lang="es-ES" sz="2400" b="1" dirty="0" err="1">
                <a:solidFill>
                  <a:srgbClr val="0070C0"/>
                </a:solidFill>
              </a:rPr>
              <a:t>Lab</a:t>
            </a:r>
            <a:r>
              <a:rPr lang="es-ES" sz="2400" b="1" dirty="0">
                <a:solidFill>
                  <a:srgbClr val="0070C0"/>
                </a:solidFill>
              </a:rPr>
              <a:t> Málaga</a:t>
            </a:r>
          </a:p>
          <a:p>
            <a:r>
              <a:rPr lang="es-ES" sz="2400" b="1" i="1" dirty="0">
                <a:solidFill>
                  <a:srgbClr val="002060"/>
                </a:solidFill>
              </a:rPr>
              <a:t> </a:t>
            </a:r>
            <a:r>
              <a:rPr lang="es-ES" sz="1400" b="1" dirty="0">
                <a:solidFill>
                  <a:srgbClr val="002060"/>
                </a:solidFill>
              </a:rPr>
              <a:t>Óscar González</a:t>
            </a:r>
          </a:p>
          <a:p>
            <a:endParaRPr lang="es-ES" sz="3200" dirty="0">
              <a:solidFill>
                <a:srgbClr val="1C2C50"/>
              </a:solidFill>
              <a:effectLst/>
              <a:latin typeface="Nunito" pitchFamily="2" charset="77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0ED5E47-7F9B-4990-BC52-2A0EB1DE9E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3076" y="5081470"/>
            <a:ext cx="2438405" cy="73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567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50BA1A60-848D-786E-B03C-CB94FCD2E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2964" y="1122478"/>
            <a:ext cx="8535099" cy="982367"/>
          </a:xfrm>
        </p:spPr>
        <p:txBody>
          <a:bodyPr>
            <a:normAutofit/>
          </a:bodyPr>
          <a:lstStyle/>
          <a:p>
            <a:r>
              <a:rPr lang="es-ES" sz="3500" dirty="0">
                <a:solidFill>
                  <a:srgbClr val="18253E"/>
                </a:solidFill>
              </a:rPr>
              <a:t>5. PRESUPUESTO</a:t>
            </a:r>
          </a:p>
        </p:txBody>
      </p:sp>
      <p:pic>
        <p:nvPicPr>
          <p:cNvPr id="5" name="Irudi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2964" y="2105544"/>
            <a:ext cx="4015911" cy="38783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Laukizuzena 5"/>
          <p:cNvSpPr/>
          <p:nvPr/>
        </p:nvSpPr>
        <p:spPr>
          <a:xfrm>
            <a:off x="6462794" y="1122478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" b="1" dirty="0">
                <a:solidFill>
                  <a:srgbClr val="18253E"/>
                </a:solidFill>
                <a:latin typeface="Gotham Rounded Book"/>
              </a:rPr>
              <a:t>PRESUPUESTO TOTAL: 3.363.464,32 €</a:t>
            </a:r>
          </a:p>
          <a:p>
            <a:pPr algn="just">
              <a:spcAft>
                <a:spcPts val="0"/>
              </a:spcAft>
            </a:pPr>
            <a:r>
              <a:rPr lang="es-ES" dirty="0">
                <a:solidFill>
                  <a:srgbClr val="18253E"/>
                </a:solidFill>
                <a:latin typeface="Gotham Rounded Book"/>
              </a:rPr>
              <a:t>Financiación FEDER (75%): 2.522.598 €</a:t>
            </a:r>
          </a:p>
          <a:p>
            <a:pPr algn="just">
              <a:spcAft>
                <a:spcPts val="0"/>
              </a:spcAft>
            </a:pPr>
            <a:endParaRPr lang="es-ES" dirty="0">
              <a:solidFill>
                <a:srgbClr val="00B0F0"/>
              </a:solidFill>
              <a:latin typeface="Gotham Rounded Book"/>
            </a:endParaRPr>
          </a:p>
          <a:p>
            <a:pPr algn="just">
              <a:spcAft>
                <a:spcPts val="0"/>
              </a:spcAft>
            </a:pPr>
            <a:r>
              <a:rPr lang="es-ES" dirty="0">
                <a:solidFill>
                  <a:srgbClr val="00B0F0"/>
                </a:solidFill>
                <a:latin typeface="Gotham Rounded Book"/>
              </a:rPr>
              <a:t>Distribución presupuesto entre socios:  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EDCB1AA0-107E-0F0A-3850-A1E6299C1D41}"/>
              </a:ext>
            </a:extLst>
          </p:cNvPr>
          <p:cNvSpPr txBox="1">
            <a:spLocks/>
          </p:cNvSpPr>
          <p:nvPr/>
        </p:nvSpPr>
        <p:spPr>
          <a:xfrm>
            <a:off x="6462794" y="2322807"/>
            <a:ext cx="4324026" cy="407799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i="0" kern="1200">
                <a:solidFill>
                  <a:srgbClr val="00B0F0"/>
                </a:solidFill>
                <a:latin typeface="Gotham Book" panose="02000604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0B0F0"/>
                </a:solidFill>
                <a:latin typeface="Gotham Book" panose="02000604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0B0F0"/>
                </a:solidFill>
                <a:latin typeface="Gotham Book" panose="02000604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0B0F0"/>
                </a:solidFill>
                <a:latin typeface="Gotham Book" panose="02000604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0B0F0"/>
                </a:solidFill>
                <a:latin typeface="Gotham Book" panose="02000604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latin typeface="Gotham Rounded Book" pitchFamily="2" charset="0"/>
              </a:rPr>
              <a:t>ATU Sligo: 14,55 %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latin typeface="Gotham Rounded Book" pitchFamily="2" charset="0"/>
              </a:rPr>
              <a:t>MIK: 13,06 %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latin typeface="Gotham Rounded Book" pitchFamily="2" charset="0"/>
              </a:rPr>
              <a:t>ESTIA: 11,26 %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latin typeface="Gotham Rounded Book" pitchFamily="2" charset="0"/>
              </a:rPr>
              <a:t>University of Limerick: 9,85 %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latin typeface="Gotham Rounded Book" pitchFamily="2" charset="0"/>
              </a:rPr>
              <a:t>I Clean My Sea: 9,54 %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latin typeface="Gotham Rounded Book" pitchFamily="2" charset="0"/>
              </a:rPr>
              <a:t>Diputación Foral de Gipuzkoa: 9,51 %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latin typeface="Gotham Rounded Book" pitchFamily="2" charset="0"/>
              </a:rPr>
              <a:t>Properlor BIC: 8,73%</a:t>
            </a:r>
            <a:endParaRPr lang="es-ES" sz="2000" dirty="0">
              <a:latin typeface="Gotham Rounded Book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latin typeface="Gotham Rounded Book" pitchFamily="2" charset="0"/>
              </a:rPr>
              <a:t>CVR: 8,49 %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latin typeface="Gotham Rounded Book" pitchFamily="2" charset="0"/>
              </a:rPr>
              <a:t>ASATA: 5,19 %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latin typeface="Gotham Rounded Book" pitchFamily="2" charset="0"/>
              </a:rPr>
              <a:t>SODERCAN: 3,49 %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latin typeface="Gotham Rounded Book" pitchFamily="2" charset="0"/>
              </a:rPr>
              <a:t>Gobierno de Asturias: 3,37 %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latin typeface="Gotham Rounded Book" pitchFamily="2" charset="0"/>
              </a:rPr>
              <a:t>Laboratório da Paisagem: 2,97 %</a:t>
            </a:r>
          </a:p>
        </p:txBody>
      </p:sp>
    </p:spTree>
    <p:extLst>
      <p:ext uri="{BB962C8B-B14F-4D97-AF65-F5344CB8AC3E}">
        <p14:creationId xmlns:p14="http://schemas.microsoft.com/office/powerpoint/2010/main" val="716082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EDCB1AA0-107E-0F0A-3850-A1E6299C1D41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281556" y="2395932"/>
            <a:ext cx="9144000" cy="1655762"/>
          </a:xfrm>
        </p:spPr>
        <p:txBody>
          <a:bodyPr>
            <a:normAutofit fontScale="92500" lnSpcReduction="20000"/>
          </a:bodyPr>
          <a:lstStyle/>
          <a:p>
            <a:pPr marL="457200" indent="-457200" algn="just">
              <a:buAutoNum type="arabicPeriod"/>
            </a:pPr>
            <a:r>
              <a:rPr lang="es-ES" sz="2000" b="1" dirty="0">
                <a:latin typeface="Gotham Rounded Book" pitchFamily="2" charset="0"/>
              </a:rPr>
              <a:t>NUEVAS ESTRATEGIAS</a:t>
            </a:r>
            <a:r>
              <a:rPr lang="es-ES" sz="2000" dirty="0">
                <a:latin typeface="Gotham Rounded Book" pitchFamily="2" charset="0"/>
              </a:rPr>
              <a:t>: Economía circular azul basada en cadena de valor del plástico marino (todas las etapas). </a:t>
            </a:r>
          </a:p>
          <a:p>
            <a:pPr marL="457200" indent="-457200" algn="just">
              <a:buAutoNum type="arabicPeriod"/>
            </a:pPr>
            <a:r>
              <a:rPr lang="es-ES" sz="2000" b="1" dirty="0">
                <a:latin typeface="Gotham Rounded Book" pitchFamily="2" charset="0"/>
              </a:rPr>
              <a:t>MARCO REFERENCIAL </a:t>
            </a:r>
            <a:r>
              <a:rPr lang="es-ES" sz="2000" dirty="0">
                <a:latin typeface="Gotham Rounded Book" pitchFamily="2" charset="0"/>
              </a:rPr>
              <a:t>para sistematizar modelo replicable en otras regiones.</a:t>
            </a:r>
          </a:p>
          <a:p>
            <a:pPr marL="457200" indent="-457200" algn="just">
              <a:buAutoNum type="arabicPeriod"/>
            </a:pPr>
            <a:r>
              <a:rPr lang="es-ES" sz="2000" dirty="0">
                <a:latin typeface="Gotham Rounded Book" pitchFamily="2" charset="0"/>
              </a:rPr>
              <a:t>Incluye </a:t>
            </a:r>
            <a:r>
              <a:rPr lang="es-ES" sz="2000" b="1" dirty="0">
                <a:latin typeface="Gotham Rounded Book" pitchFamily="2" charset="0"/>
              </a:rPr>
              <a:t>CADENA COMPLETA DE VALOR PLÁSTICOS MARINOS</a:t>
            </a:r>
            <a:r>
              <a:rPr lang="es-ES" sz="2000" dirty="0">
                <a:latin typeface="Gotham Rounded Book" pitchFamily="2" charset="0"/>
              </a:rPr>
              <a:t>: Prevención, identificación/geolocalización, recuperación/pesca, procesamiento/clasificación,, transformación materias primas, aplicación a nuevos productos, comercialización. 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50BA1A60-848D-786E-B03C-CB94FCD2E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2964" y="1122478"/>
            <a:ext cx="8535099" cy="982367"/>
          </a:xfrm>
        </p:spPr>
        <p:txBody>
          <a:bodyPr>
            <a:normAutofit/>
          </a:bodyPr>
          <a:lstStyle/>
          <a:p>
            <a:r>
              <a:rPr lang="es-ES" sz="3500" dirty="0">
                <a:solidFill>
                  <a:srgbClr val="18253E"/>
                </a:solidFill>
              </a:rPr>
              <a:t>6. OPORTUNIDADES Y RETOS </a:t>
            </a:r>
          </a:p>
        </p:txBody>
      </p:sp>
      <p:pic>
        <p:nvPicPr>
          <p:cNvPr id="5" name="Irudi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0587" y="4157332"/>
            <a:ext cx="7645938" cy="2215520"/>
          </a:xfrm>
          <a:prstGeom prst="rect">
            <a:avLst/>
          </a:prstGeom>
        </p:spPr>
      </p:pic>
      <p:sp>
        <p:nvSpPr>
          <p:cNvPr id="6" name="Subtítulo 2">
            <a:extLst>
              <a:ext uri="{FF2B5EF4-FFF2-40B4-BE49-F238E27FC236}">
                <a16:creationId xmlns:a16="http://schemas.microsoft.com/office/drawing/2014/main" id="{EDCB1AA0-107E-0F0A-3850-A1E6299C1D41}"/>
              </a:ext>
            </a:extLst>
          </p:cNvPr>
          <p:cNvSpPr txBox="1">
            <a:spLocks/>
          </p:cNvSpPr>
          <p:nvPr/>
        </p:nvSpPr>
        <p:spPr>
          <a:xfrm>
            <a:off x="1160704" y="1955985"/>
            <a:ext cx="9144000" cy="439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i="0" kern="1200">
                <a:solidFill>
                  <a:srgbClr val="00B0F0"/>
                </a:solidFill>
                <a:latin typeface="Gotham Book" panose="02000604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0B0F0"/>
                </a:solidFill>
                <a:latin typeface="Gotham Book" panose="02000604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0B0F0"/>
                </a:solidFill>
                <a:latin typeface="Gotham Book" panose="02000604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0B0F0"/>
                </a:solidFill>
                <a:latin typeface="Gotham Book" panose="02000604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0B0F0"/>
                </a:solidFill>
                <a:latin typeface="Gotham Book" panose="02000604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b="1" dirty="0">
                <a:solidFill>
                  <a:srgbClr val="18253E"/>
                </a:solidFill>
                <a:latin typeface="Gotham Rounded Book" pitchFamily="2" charset="0"/>
              </a:rPr>
              <a:t>BLUEPOINT abordará este desafío de manera holística</a:t>
            </a:r>
          </a:p>
        </p:txBody>
      </p:sp>
    </p:spTree>
    <p:extLst>
      <p:ext uri="{BB962C8B-B14F-4D97-AF65-F5344CB8AC3E}">
        <p14:creationId xmlns:p14="http://schemas.microsoft.com/office/powerpoint/2010/main" val="2671303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50BA1A60-848D-786E-B03C-CB94FCD2E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2964" y="1122478"/>
            <a:ext cx="8535099" cy="982367"/>
          </a:xfrm>
        </p:spPr>
        <p:txBody>
          <a:bodyPr>
            <a:normAutofit/>
          </a:bodyPr>
          <a:lstStyle/>
          <a:p>
            <a:r>
              <a:rPr lang="es-ES" sz="3500" dirty="0">
                <a:solidFill>
                  <a:srgbClr val="18253E"/>
                </a:solidFill>
              </a:rPr>
              <a:t>6. OPORTUNIDADES Y RETOS 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EDCB1AA0-107E-0F0A-3850-A1E6299C1D41}"/>
              </a:ext>
            </a:extLst>
          </p:cNvPr>
          <p:cNvSpPr txBox="1">
            <a:spLocks/>
          </p:cNvSpPr>
          <p:nvPr/>
        </p:nvSpPr>
        <p:spPr>
          <a:xfrm>
            <a:off x="1702964" y="2275437"/>
            <a:ext cx="9144000" cy="30408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i="0" kern="1200">
                <a:solidFill>
                  <a:srgbClr val="00B0F0"/>
                </a:solidFill>
                <a:latin typeface="Gotham Book" panose="02000604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0B0F0"/>
                </a:solidFill>
                <a:latin typeface="Gotham Book" panose="02000604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0B0F0"/>
                </a:solidFill>
                <a:latin typeface="Gotham Book" panose="02000604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0B0F0"/>
                </a:solidFill>
                <a:latin typeface="Gotham Book" panose="02000604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0B0F0"/>
                </a:solidFill>
                <a:latin typeface="Gotham Book" panose="02000604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 startAt="4"/>
            </a:pPr>
            <a:r>
              <a:rPr lang="es-ES" sz="1700" b="1" dirty="0">
                <a:latin typeface="Gotham Rounded Book" pitchFamily="2" charset="0"/>
              </a:rPr>
              <a:t>INVESTIGACIÓN TODA LA CADENA DE VALOR</a:t>
            </a:r>
            <a:r>
              <a:rPr lang="es-ES" sz="1700" dirty="0">
                <a:latin typeface="Gotham Rounded Book" pitchFamily="2" charset="0"/>
              </a:rPr>
              <a:t>: con enfoque orientado al mercado. Desarrollo tecnologías novedosas. </a:t>
            </a:r>
          </a:p>
          <a:p>
            <a:pPr marL="457200" indent="-457200" algn="just">
              <a:buFont typeface="+mj-lt"/>
              <a:buAutoNum type="arabicPeriod" startAt="4"/>
            </a:pPr>
            <a:r>
              <a:rPr lang="es-ES" sz="1700" dirty="0">
                <a:latin typeface="Gotham Rounded Book" pitchFamily="2" charset="0"/>
              </a:rPr>
              <a:t>Contribución a </a:t>
            </a:r>
            <a:r>
              <a:rPr lang="es-ES" sz="1700" b="1" dirty="0">
                <a:latin typeface="Gotham Rounded Book" pitchFamily="2" charset="0"/>
              </a:rPr>
              <a:t>CREAR NUEVAS OPORTUNIDADES</a:t>
            </a:r>
            <a:r>
              <a:rPr lang="es-ES" sz="1700" dirty="0">
                <a:latin typeface="Gotham Rounded Book" pitchFamily="2" charset="0"/>
              </a:rPr>
              <a:t>: empresas basadas en cadena de valor plásticos marinos; nuevas oportunidades de negocio empresas existentes. </a:t>
            </a:r>
          </a:p>
          <a:p>
            <a:pPr marL="457200" indent="-457200" algn="just">
              <a:buFont typeface="+mj-lt"/>
              <a:buAutoNum type="arabicPeriod" startAt="4"/>
            </a:pPr>
            <a:r>
              <a:rPr lang="es-ES" sz="1700" dirty="0">
                <a:latin typeface="Gotham Rounded Book" pitchFamily="2" charset="0"/>
              </a:rPr>
              <a:t>Considerar </a:t>
            </a:r>
            <a:r>
              <a:rPr lang="es-ES" sz="1700" b="1" dirty="0">
                <a:latin typeface="Gotham Rounded Book" pitchFamily="2" charset="0"/>
              </a:rPr>
              <a:t>USUARIO FINAL (CIUDADANÍA)</a:t>
            </a:r>
            <a:r>
              <a:rPr lang="es-ES" sz="1700" dirty="0">
                <a:latin typeface="Gotham Rounded Book" pitchFamily="2" charset="0"/>
              </a:rPr>
              <a:t> como principal demandante de nuevos productos y servicios. </a:t>
            </a:r>
          </a:p>
          <a:p>
            <a:pPr marL="457200" indent="-457200" algn="just">
              <a:buFont typeface="+mj-lt"/>
              <a:buAutoNum type="arabicPeriod" startAt="4"/>
            </a:pPr>
            <a:r>
              <a:rPr lang="es-ES" sz="1700" dirty="0">
                <a:latin typeface="Gotham Rounded Book" pitchFamily="2" charset="0"/>
              </a:rPr>
              <a:t>Lograr </a:t>
            </a:r>
            <a:r>
              <a:rPr lang="es-ES" sz="1700" b="1" dirty="0">
                <a:latin typeface="Gotham Rounded Book" pitchFamily="2" charset="0"/>
              </a:rPr>
              <a:t>PARTICIPACIÓN DE TODOS LOS ACTORES</a:t>
            </a:r>
            <a:r>
              <a:rPr lang="es-ES" sz="1700" dirty="0">
                <a:latin typeface="Gotham Rounded Book" pitchFamily="2" charset="0"/>
              </a:rPr>
              <a:t> en este </a:t>
            </a:r>
            <a:r>
              <a:rPr lang="es-ES" sz="1700" b="1" dirty="0">
                <a:latin typeface="Gotham Rounded Book" pitchFamily="2" charset="0"/>
              </a:rPr>
              <a:t>NUEVO ECOSISTEMA</a:t>
            </a:r>
            <a:r>
              <a:rPr lang="es-ES" sz="1700" dirty="0">
                <a:latin typeface="Gotham Rounded Book" pitchFamily="2" charset="0"/>
              </a:rPr>
              <a:t> de innovación e </a:t>
            </a:r>
            <a:r>
              <a:rPr lang="es-ES" sz="1700" dirty="0" err="1">
                <a:latin typeface="Gotham Rounded Book" pitchFamily="2" charset="0"/>
              </a:rPr>
              <a:t>intercooperación</a:t>
            </a:r>
            <a:r>
              <a:rPr lang="es-ES" sz="1700" dirty="0">
                <a:latin typeface="Gotham Rounded Book" pitchFamily="2" charset="0"/>
              </a:rPr>
              <a:t>: armadores, puertos, clasificadores, transformadores, servicios logísticos, desarrolladores de tecnología, emprendedores, usuarios finales, etc. </a:t>
            </a:r>
          </a:p>
        </p:txBody>
      </p:sp>
    </p:spTree>
    <p:extLst>
      <p:ext uri="{BB962C8B-B14F-4D97-AF65-F5344CB8AC3E}">
        <p14:creationId xmlns:p14="http://schemas.microsoft.com/office/powerpoint/2010/main" val="2242801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EDCB1AA0-107E-0F0A-3850-A1E6299C1D41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771975" y="2627249"/>
            <a:ext cx="9144000" cy="3944467"/>
          </a:xfrm>
        </p:spPr>
        <p:txBody>
          <a:bodyPr>
            <a:normAutofit/>
          </a:bodyPr>
          <a:lstStyle/>
          <a:p>
            <a:r>
              <a:rPr lang="es-ES" sz="2000" u="sng" dirty="0">
                <a:latin typeface="Gotham Rounded Book" pitchFamily="2" charset="0"/>
              </a:rPr>
              <a:t>VÍAS CLAVE TRANSFERENCIA CONOCIMIENTOS</a:t>
            </a:r>
            <a:r>
              <a:rPr lang="es-ES" sz="2000" dirty="0">
                <a:latin typeface="Gotham Rounded Book" pitchFamily="2" charset="0"/>
              </a:rPr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000" dirty="0">
                <a:latin typeface="Gotham Rounded Book" pitchFamily="2" charset="0"/>
              </a:rPr>
              <a:t>Responsables políticas: cohesión políticas mitigación y nuevas cadenas de valor plástico marino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000" dirty="0">
                <a:latin typeface="Gotham Rounded Book" pitchFamily="2" charset="0"/>
              </a:rPr>
              <a:t>Centros de investigación y universidades: nuevas tecnologías para identificar, recuperar y valorizar el plástico marino, 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000" dirty="0">
                <a:latin typeface="Gotham Rounded Book" pitchFamily="2" charset="0"/>
              </a:rPr>
              <a:t>Pymes y emprendedores: aplicación conocimientos e innovaciones para desarrollar nuevos modelos e ideas de negocio, 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000" dirty="0">
                <a:latin typeface="Gotham Rounded Book" pitchFamily="2" charset="0"/>
              </a:rPr>
              <a:t>Medios y comunicación: concienciación sobre economía azul dirigida a la problemática del plástico marino 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000" dirty="0">
                <a:latin typeface="Gotham Rounded Book" pitchFamily="2" charset="0"/>
              </a:rPr>
              <a:t>Otras partes interesadas: sociedad civil y ciudadanía. Concienciación y cooperación para reducción del consumo de plástico y del plástico marino. 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50BA1A60-848D-786E-B03C-CB94FCD2E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2964" y="1122478"/>
            <a:ext cx="8535099" cy="982367"/>
          </a:xfrm>
        </p:spPr>
        <p:txBody>
          <a:bodyPr>
            <a:normAutofit/>
          </a:bodyPr>
          <a:lstStyle/>
          <a:p>
            <a:r>
              <a:rPr lang="es-ES" sz="3500" dirty="0">
                <a:solidFill>
                  <a:srgbClr val="18253E"/>
                </a:solidFill>
              </a:rPr>
              <a:t>7. REPLICABILIDAD 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EDCB1AA0-107E-0F0A-3850-A1E6299C1D41}"/>
              </a:ext>
            </a:extLst>
          </p:cNvPr>
          <p:cNvSpPr txBox="1">
            <a:spLocks/>
          </p:cNvSpPr>
          <p:nvPr/>
        </p:nvSpPr>
        <p:spPr>
          <a:xfrm>
            <a:off x="1702964" y="2104845"/>
            <a:ext cx="9144000" cy="43994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i="0" kern="1200">
                <a:solidFill>
                  <a:srgbClr val="00B0F0"/>
                </a:solidFill>
                <a:latin typeface="Gotham Book" panose="02000604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0B0F0"/>
                </a:solidFill>
                <a:latin typeface="Gotham Book" panose="02000604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0B0F0"/>
                </a:solidFill>
                <a:latin typeface="Gotham Book" panose="02000604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0B0F0"/>
                </a:solidFill>
                <a:latin typeface="Gotham Book" panose="02000604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0B0F0"/>
                </a:solidFill>
                <a:latin typeface="Gotham Book" panose="02000604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b="1" dirty="0">
                <a:solidFill>
                  <a:srgbClr val="18253E"/>
                </a:solidFill>
                <a:latin typeface="Gotham Rounded Book" pitchFamily="2" charset="0"/>
              </a:rPr>
              <a:t>ACTIVIDADES PARA TRANSFERIBILIDAD DE RESULTADOS DEL PROYECTO: transferencia de conocimiento entre regiones para impulso de economía azul</a:t>
            </a:r>
          </a:p>
        </p:txBody>
      </p:sp>
    </p:spTree>
    <p:extLst>
      <p:ext uri="{BB962C8B-B14F-4D97-AF65-F5344CB8AC3E}">
        <p14:creationId xmlns:p14="http://schemas.microsoft.com/office/powerpoint/2010/main" val="2232593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930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rudi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7432" y="854015"/>
            <a:ext cx="8078606" cy="571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24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EDCB1AA0-107E-0F0A-3850-A1E6299C1D41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131376" y="1887872"/>
            <a:ext cx="4726983" cy="4481935"/>
          </a:xfrm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endParaRPr lang="es-ES" sz="500" u="sng" dirty="0">
              <a:latin typeface="Gotham Rounded Book" pitchFamily="2" charset="0"/>
            </a:endParaRPr>
          </a:p>
          <a:p>
            <a:r>
              <a:rPr lang="es-ES" sz="1800" u="sng" dirty="0">
                <a:latin typeface="Gotham Rounded Book" pitchFamily="2" charset="0"/>
              </a:rPr>
              <a:t>PROBLEMÁTICA DE LOS PLÁSTICOS MARINOS</a:t>
            </a:r>
            <a:r>
              <a:rPr lang="es-ES" sz="1800" dirty="0">
                <a:latin typeface="Gotham Rounded Book" pitchFamily="2" charset="0"/>
              </a:rPr>
              <a:t>: </a:t>
            </a:r>
          </a:p>
          <a:p>
            <a:r>
              <a:rPr lang="es-ES" sz="1800" dirty="0">
                <a:latin typeface="Gotham Rounded Book" pitchFamily="2" charset="0"/>
              </a:rPr>
              <a:t>Informe OCDE 2022: 150 millones TN basura marina en los océanos </a:t>
            </a:r>
          </a:p>
          <a:p>
            <a:r>
              <a:rPr lang="es-ES" sz="1800" dirty="0">
                <a:latin typeface="Gotham Rounded Book" pitchFamily="2" charset="0"/>
              </a:rPr>
              <a:t>80% plástico</a:t>
            </a:r>
          </a:p>
          <a:p>
            <a:endParaRPr lang="es-ES" sz="700" dirty="0">
              <a:latin typeface="Gotham Rounded Book" pitchFamily="2" charset="0"/>
            </a:endParaRPr>
          </a:p>
          <a:p>
            <a:r>
              <a:rPr lang="es-ES" sz="1800" u="sng" dirty="0">
                <a:latin typeface="Gotham Rounded Book" pitchFamily="2" charset="0"/>
              </a:rPr>
              <a:t>PROBLEMA EN AUMENTO</a:t>
            </a:r>
            <a:r>
              <a:rPr lang="es-ES" sz="1800" dirty="0">
                <a:latin typeface="Gotham Rounded Book" pitchFamily="2" charset="0"/>
              </a:rPr>
              <a:t>: </a:t>
            </a:r>
          </a:p>
          <a:p>
            <a:r>
              <a:rPr lang="es-ES" sz="1800" dirty="0">
                <a:latin typeface="Gotham Rounded Book" pitchFamily="2" charset="0"/>
              </a:rPr>
              <a:t>Actualmente 12,5 millones </a:t>
            </a:r>
            <a:r>
              <a:rPr lang="es-ES" sz="1800" dirty="0" err="1">
                <a:latin typeface="Gotham Rounded Book" pitchFamily="2" charset="0"/>
              </a:rPr>
              <a:t>Tn</a:t>
            </a:r>
            <a:r>
              <a:rPr lang="es-ES" sz="1800" dirty="0">
                <a:latin typeface="Gotham Rounded Book" pitchFamily="2" charset="0"/>
              </a:rPr>
              <a:t>/año </a:t>
            </a:r>
          </a:p>
          <a:p>
            <a:r>
              <a:rPr lang="es-ES" sz="1800" dirty="0">
                <a:latin typeface="Gotham Rounded Book" pitchFamily="2" charset="0"/>
              </a:rPr>
              <a:t>Previsión 20230 (Fundación Ellen MacArthur): 30 millones </a:t>
            </a:r>
            <a:r>
              <a:rPr lang="es-ES" sz="1800" dirty="0" err="1">
                <a:latin typeface="Gotham Rounded Book" pitchFamily="2" charset="0"/>
              </a:rPr>
              <a:t>Tn</a:t>
            </a:r>
            <a:r>
              <a:rPr lang="es-ES" sz="1800" dirty="0">
                <a:latin typeface="Gotham Rounded Book" pitchFamily="2" charset="0"/>
              </a:rPr>
              <a:t>/año</a:t>
            </a:r>
          </a:p>
          <a:p>
            <a:endParaRPr lang="es-ES" sz="700" dirty="0">
              <a:latin typeface="Gotham Rounded Book" pitchFamily="2" charset="0"/>
            </a:endParaRPr>
          </a:p>
          <a:p>
            <a:r>
              <a:rPr lang="es-ES" sz="1800" u="sng" dirty="0">
                <a:latin typeface="Gotham Rounded Book" pitchFamily="2" charset="0"/>
              </a:rPr>
              <a:t>PROBLEMA GLOBAL</a:t>
            </a:r>
            <a:r>
              <a:rPr lang="es-ES" sz="1800" dirty="0">
                <a:latin typeface="Gotham Rounded Book" pitchFamily="2" charset="0"/>
              </a:rPr>
              <a:t>: Afecta a toda la costa del Espacio Atlántico (Portugal, España, Francia e Irlanda)</a:t>
            </a:r>
            <a:r>
              <a:rPr lang="es-ES" sz="1600" dirty="0">
                <a:latin typeface="Gotham Rounded Book" pitchFamily="2" charset="0"/>
              </a:rPr>
              <a:t>. </a:t>
            </a:r>
            <a:endParaRPr lang="es-ES" sz="1800" dirty="0">
              <a:latin typeface="Gotham Rounded Book" pitchFamily="2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50BA1A60-848D-786E-B03C-CB94FCD2E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2964" y="1122478"/>
            <a:ext cx="8535099" cy="982367"/>
          </a:xfrm>
        </p:spPr>
        <p:txBody>
          <a:bodyPr>
            <a:normAutofit/>
          </a:bodyPr>
          <a:lstStyle/>
          <a:p>
            <a:pPr algn="just"/>
            <a:r>
              <a:rPr lang="es-ES" sz="3500" dirty="0">
                <a:solidFill>
                  <a:srgbClr val="18253E"/>
                </a:solidFill>
              </a:rPr>
              <a:t>1. CONTEXTO</a:t>
            </a:r>
          </a:p>
        </p:txBody>
      </p:sp>
      <p:pic>
        <p:nvPicPr>
          <p:cNvPr id="1028" name="Picture 4" descr="https://www.europarl.europa.eu/resources/library/images/20181011PHT15775/20181011PHT15775_origin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2710" y="876591"/>
            <a:ext cx="3378767" cy="561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766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>
            <a:extLst>
              <a:ext uri="{FF2B5EF4-FFF2-40B4-BE49-F238E27FC236}">
                <a16:creationId xmlns:a16="http://schemas.microsoft.com/office/drawing/2014/main" id="{EDCB1AA0-107E-0F0A-3850-A1E6299C1D41}"/>
              </a:ext>
            </a:extLst>
          </p:cNvPr>
          <p:cNvSpPr txBox="1">
            <a:spLocks/>
          </p:cNvSpPr>
          <p:nvPr/>
        </p:nvSpPr>
        <p:spPr>
          <a:xfrm>
            <a:off x="7656163" y="2104844"/>
            <a:ext cx="3394129" cy="39909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i="0" kern="1200">
                <a:solidFill>
                  <a:srgbClr val="00B0F0"/>
                </a:solidFill>
                <a:latin typeface="Gotham Book" panose="02000604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0B0F0"/>
                </a:solidFill>
                <a:latin typeface="Gotham Book" panose="02000604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0B0F0"/>
                </a:solidFill>
                <a:latin typeface="Gotham Book" panose="02000604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0B0F0"/>
                </a:solidFill>
                <a:latin typeface="Gotham Book" panose="02000604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0B0F0"/>
                </a:solidFill>
                <a:latin typeface="Gotham Book" panose="02000604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000" b="1" dirty="0">
                <a:solidFill>
                  <a:srgbClr val="18253E"/>
                </a:solidFill>
                <a:latin typeface="Gotham Rounded Book" pitchFamily="2" charset="0"/>
              </a:rPr>
              <a:t>NECESARIAS NUEVAS SOLUCIONES PARA RECUPERAR Y REUTILIZAR PLÁSTICOS MARINOS </a:t>
            </a:r>
          </a:p>
          <a:p>
            <a:endParaRPr lang="es-ES" sz="2000" b="1" dirty="0">
              <a:solidFill>
                <a:srgbClr val="18253E"/>
              </a:solidFill>
              <a:latin typeface="Gotham Rounded Book" pitchFamily="2" charset="0"/>
            </a:endParaRPr>
          </a:p>
          <a:p>
            <a:endParaRPr lang="es-ES" sz="2000" b="1" dirty="0">
              <a:solidFill>
                <a:srgbClr val="18253E"/>
              </a:solidFill>
              <a:latin typeface="Gotham Rounded Book" pitchFamily="2" charset="0"/>
            </a:endParaRPr>
          </a:p>
          <a:p>
            <a:endParaRPr lang="es-ES" sz="2000" b="1" dirty="0">
              <a:solidFill>
                <a:srgbClr val="18253E"/>
              </a:solidFill>
              <a:latin typeface="Gotham Rounded Book" pitchFamily="2" charset="0"/>
            </a:endParaRPr>
          </a:p>
          <a:p>
            <a:endParaRPr lang="es-ES" sz="2000" b="1" dirty="0">
              <a:solidFill>
                <a:srgbClr val="18253E"/>
              </a:solidFill>
              <a:latin typeface="Gotham Rounded Book" pitchFamily="2" charset="0"/>
            </a:endParaRPr>
          </a:p>
          <a:p>
            <a:r>
              <a:rPr lang="es-ES" sz="2000" b="1" dirty="0">
                <a:solidFill>
                  <a:srgbClr val="18253E"/>
                </a:solidFill>
                <a:latin typeface="Gotham Rounded Book" pitchFamily="2" charset="0"/>
              </a:rPr>
              <a:t>DESARRROLLAR NUEVA CADENA DE VALOR PLÁSTICOS MARINOS</a:t>
            </a:r>
          </a:p>
        </p:txBody>
      </p:sp>
      <p:cxnSp>
        <p:nvCxnSpPr>
          <p:cNvPr id="8" name="Gezidun lotura-marra zuzena 7"/>
          <p:cNvCxnSpPr/>
          <p:nvPr/>
        </p:nvCxnSpPr>
        <p:spPr>
          <a:xfrm>
            <a:off x="9298983" y="3316637"/>
            <a:ext cx="0" cy="1441343"/>
          </a:xfrm>
          <a:prstGeom prst="straightConnector1">
            <a:avLst/>
          </a:prstGeom>
          <a:ln w="28575">
            <a:solidFill>
              <a:srgbClr val="18253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https://www.europarl.europa.eu/resources/library/images/20181011PHT15772/20181011PHT15772_origin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3994" y="893679"/>
            <a:ext cx="4136731" cy="561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352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EDCB1AA0-107E-0F0A-3850-A1E6299C1D41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150127" y="1897811"/>
            <a:ext cx="10081028" cy="2216989"/>
          </a:xfrm>
        </p:spPr>
        <p:txBody>
          <a:bodyPr>
            <a:normAutofit lnSpcReduction="10000"/>
          </a:bodyPr>
          <a:lstStyle/>
          <a:p>
            <a:r>
              <a:rPr lang="es-ES" sz="2000" b="1" dirty="0">
                <a:solidFill>
                  <a:srgbClr val="18253E"/>
                </a:solidFill>
                <a:latin typeface="Gotham Rounded Book" pitchFamily="2" charset="0"/>
              </a:rPr>
              <a:t>TRANSFORMAR EL PROBLEMA EN OPORTUNIDAD PARA LOGRAR UNA ECONOMÍA CIRCULAR AZUL DE PLÁSTICOS MARINOS: 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1800" u="sng" dirty="0">
                <a:latin typeface="Gotham Rounded Book" pitchFamily="2" charset="0"/>
              </a:rPr>
              <a:t>Ecosistema de agentes y modelo de </a:t>
            </a:r>
            <a:r>
              <a:rPr lang="es-ES" sz="1800" u="sng" dirty="0" err="1">
                <a:latin typeface="Gotham Rounded Book" pitchFamily="2" charset="0"/>
              </a:rPr>
              <a:t>intercooperación</a:t>
            </a:r>
            <a:r>
              <a:rPr lang="es-ES" sz="1800" u="sng" dirty="0">
                <a:latin typeface="Gotham Rounded Book" pitchFamily="2" charset="0"/>
              </a:rPr>
              <a:t>, innovación, emprendimiento e internacionalización</a:t>
            </a:r>
            <a:r>
              <a:rPr lang="es-ES" sz="1800" dirty="0">
                <a:latin typeface="Gotham Rounded Book" pitchFamily="2" charset="0"/>
              </a:rPr>
              <a:t>: cadena valor plásticos marinos y oportunidades emergentes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1800" dirty="0">
                <a:solidFill>
                  <a:srgbClr val="00B0F0"/>
                </a:solidFill>
                <a:latin typeface="Gotham Rounded Book" pitchFamily="2" charset="0"/>
              </a:rPr>
              <a:t>Regiones Atlántico-Cantábrica: </a:t>
            </a:r>
            <a:r>
              <a:rPr lang="es-ES" sz="1800" u="sng" dirty="0">
                <a:latin typeface="Gotham Rounded Book" pitchFamily="2" charset="0"/>
              </a:rPr>
              <a:t>S</a:t>
            </a:r>
            <a:r>
              <a:rPr lang="es-ES" sz="1800" u="sng" dirty="0">
                <a:solidFill>
                  <a:srgbClr val="00B0F0"/>
                </a:solidFill>
                <a:latin typeface="Gotham Rounded Book" pitchFamily="2" charset="0"/>
              </a:rPr>
              <a:t>istematizar modelo </a:t>
            </a:r>
            <a:r>
              <a:rPr lang="es-ES" sz="1800" u="sng" dirty="0" err="1">
                <a:solidFill>
                  <a:srgbClr val="00B0F0"/>
                </a:solidFill>
                <a:latin typeface="Gotham Rounded Book" pitchFamily="2" charset="0"/>
              </a:rPr>
              <a:t>BluePoint</a:t>
            </a:r>
            <a:r>
              <a:rPr lang="es-ES" sz="1800" dirty="0">
                <a:latin typeface="Gotham Rounded Book" pitchFamily="2" charset="0"/>
              </a:rPr>
              <a:t> replicable. 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1800" u="sng" dirty="0">
                <a:latin typeface="Gotham Rounded Book" pitchFamily="2" charset="0"/>
              </a:rPr>
              <a:t>Reducir impacto ambiental </a:t>
            </a:r>
            <a:r>
              <a:rPr lang="es-ES" sz="1800" dirty="0">
                <a:latin typeface="Gotham Rounded Book" pitchFamily="2" charset="0"/>
              </a:rPr>
              <a:t>plástico marino, crear </a:t>
            </a:r>
            <a:r>
              <a:rPr lang="es-ES" sz="1800" u="sng" dirty="0">
                <a:latin typeface="Gotham Rounded Book" pitchFamily="2" charset="0"/>
              </a:rPr>
              <a:t>nuevas oportunidades negocio</a:t>
            </a:r>
            <a:r>
              <a:rPr lang="es-ES" sz="1800" dirty="0">
                <a:latin typeface="Gotham Rounded Book" pitchFamily="2" charset="0"/>
              </a:rPr>
              <a:t> y conducir al </a:t>
            </a:r>
            <a:r>
              <a:rPr lang="es-ES" sz="1800" u="sng" dirty="0">
                <a:latin typeface="Gotham Rounded Book" pitchFamily="2" charset="0"/>
              </a:rPr>
              <a:t>sector marino hacia una Economía Circular Azul</a:t>
            </a:r>
            <a:r>
              <a:rPr lang="es-ES" sz="1800" dirty="0">
                <a:latin typeface="Gotham Rounded Book" pitchFamily="2" charset="0"/>
              </a:rPr>
              <a:t>. </a:t>
            </a:r>
            <a:endParaRPr lang="es-ES" sz="1800" dirty="0">
              <a:solidFill>
                <a:srgbClr val="00B0F0"/>
              </a:solidFill>
              <a:latin typeface="Gotham Rounded Book" pitchFamily="2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50BA1A60-848D-786E-B03C-CB94FCD2E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2964" y="1122478"/>
            <a:ext cx="8535099" cy="982367"/>
          </a:xfrm>
        </p:spPr>
        <p:txBody>
          <a:bodyPr>
            <a:normAutofit/>
          </a:bodyPr>
          <a:lstStyle/>
          <a:p>
            <a:r>
              <a:rPr lang="es-ES" sz="3500" dirty="0">
                <a:solidFill>
                  <a:srgbClr val="18253E"/>
                </a:solidFill>
              </a:rPr>
              <a:t>2. OBJETIVO DEL PROYECTO</a:t>
            </a:r>
          </a:p>
        </p:txBody>
      </p:sp>
      <p:pic>
        <p:nvPicPr>
          <p:cNvPr id="2" name="Irudi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4982" y="4054415"/>
            <a:ext cx="6846173" cy="2401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882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EDCB1AA0-107E-0F0A-3850-A1E6299C1D41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702964" y="2394339"/>
            <a:ext cx="9144000" cy="3541512"/>
          </a:xfrm>
        </p:spPr>
        <p:txBody>
          <a:bodyPr>
            <a:normAutofit/>
          </a:bodyPr>
          <a:lstStyle/>
          <a:p>
            <a:r>
              <a:rPr lang="es-ES" sz="2000" b="1" dirty="0">
                <a:solidFill>
                  <a:srgbClr val="18253E"/>
                </a:solidFill>
                <a:latin typeface="Gotham Rounded Book" pitchFamily="2" charset="0"/>
              </a:rPr>
              <a:t>12 SOCIOS DE LAS DISTINTAS REGIONES DEL ÁREA ATLÁNTICA: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u="sng" dirty="0">
                <a:latin typeface="Gotham Rounded Book" pitchFamily="2" charset="0"/>
              </a:rPr>
              <a:t>GIPUZKOA</a:t>
            </a:r>
            <a:r>
              <a:rPr lang="es-ES" sz="2000" dirty="0">
                <a:latin typeface="Gotham Rounded Book" pitchFamily="2" charset="0"/>
              </a:rPr>
              <a:t>: Diputación Foral de Gipuzkoa, MIK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u="sng" dirty="0">
                <a:solidFill>
                  <a:srgbClr val="00B0F0"/>
                </a:solidFill>
                <a:latin typeface="Gotham Rounded Book" pitchFamily="2" charset="0"/>
              </a:rPr>
              <a:t>CANTABRIA</a:t>
            </a:r>
            <a:r>
              <a:rPr lang="es-ES" sz="2000" dirty="0">
                <a:solidFill>
                  <a:srgbClr val="00B0F0"/>
                </a:solidFill>
                <a:latin typeface="Gotham Rounded Book" pitchFamily="2" charset="0"/>
              </a:rPr>
              <a:t>: SODERCAN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u="sng" dirty="0">
                <a:latin typeface="Gotham Rounded Book" pitchFamily="2" charset="0"/>
              </a:rPr>
              <a:t>ASTURIAS</a:t>
            </a:r>
            <a:r>
              <a:rPr lang="es-ES" sz="2000" dirty="0">
                <a:latin typeface="Gotham Rounded Book" pitchFamily="2" charset="0"/>
              </a:rPr>
              <a:t>: Gobierno de Asturias, ASATA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u="sng" dirty="0">
                <a:solidFill>
                  <a:srgbClr val="00B0F0"/>
                </a:solidFill>
                <a:latin typeface="Gotham Rounded Book" pitchFamily="2" charset="0"/>
              </a:rPr>
              <a:t>PORTUGAL</a:t>
            </a:r>
            <a:r>
              <a:rPr lang="es-ES" sz="2000" dirty="0">
                <a:solidFill>
                  <a:srgbClr val="00B0F0"/>
                </a:solidFill>
                <a:latin typeface="Gotham Rounded Book" pitchFamily="2" charset="0"/>
              </a:rPr>
              <a:t>: </a:t>
            </a:r>
            <a:r>
              <a:rPr lang="pt-BR" sz="2000" dirty="0">
                <a:latin typeface="Gotham Rounded Book" pitchFamily="2" charset="0"/>
              </a:rPr>
              <a:t>Centro para a Valorização de Resíduos (CVR), Laboratório da Paisagem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u="sng" dirty="0">
                <a:latin typeface="Gotham Rounded Book" pitchFamily="2" charset="0"/>
              </a:rPr>
              <a:t>FRANCIA</a:t>
            </a:r>
            <a:r>
              <a:rPr lang="es-ES" sz="2000" dirty="0">
                <a:latin typeface="Gotham Rounded Book" pitchFamily="2" charset="0"/>
              </a:rPr>
              <a:t>: </a:t>
            </a:r>
            <a:r>
              <a:rPr lang="fr-FR" sz="2000" dirty="0">
                <a:latin typeface="Gotham Rounded Book" pitchFamily="2" charset="0"/>
              </a:rPr>
              <a:t>École supérieure des technologies industrielles avancées (ESTIA), Decathlon Hendaye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u="sng" dirty="0">
                <a:solidFill>
                  <a:srgbClr val="00B0F0"/>
                </a:solidFill>
                <a:latin typeface="Gotham Rounded Book" pitchFamily="2" charset="0"/>
              </a:rPr>
              <a:t>IRLANDA</a:t>
            </a:r>
            <a:r>
              <a:rPr lang="fr-FR" sz="2000" dirty="0">
                <a:solidFill>
                  <a:srgbClr val="00B0F0"/>
                </a:solidFill>
                <a:latin typeface="Gotham Rounded Book" pitchFamily="2" charset="0"/>
              </a:rPr>
              <a:t>: University of Limerick, Atlantic Technological University Sligo (ATU), Properlor BIC</a:t>
            </a:r>
            <a:endParaRPr lang="es-ES" sz="2000" dirty="0">
              <a:solidFill>
                <a:srgbClr val="00B0F0"/>
              </a:solidFill>
              <a:latin typeface="Gotham Rounded Book" pitchFamily="2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50BA1A60-848D-786E-B03C-CB94FCD2E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2964" y="1122478"/>
            <a:ext cx="8535099" cy="982367"/>
          </a:xfrm>
        </p:spPr>
        <p:txBody>
          <a:bodyPr>
            <a:normAutofit fontScale="90000"/>
          </a:bodyPr>
          <a:lstStyle/>
          <a:p>
            <a:r>
              <a:rPr lang="es-ES" sz="3500" dirty="0">
                <a:solidFill>
                  <a:srgbClr val="18253E"/>
                </a:solidFill>
              </a:rPr>
              <a:t>3. SOCIOS PARTICIPANTES. COOPERACIÓN SUPRANACIONAL</a:t>
            </a:r>
          </a:p>
        </p:txBody>
      </p:sp>
    </p:spTree>
    <p:extLst>
      <p:ext uri="{BB962C8B-B14F-4D97-AF65-F5344CB8AC3E}">
        <p14:creationId xmlns:p14="http://schemas.microsoft.com/office/powerpoint/2010/main" val="292321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a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513" b="20129"/>
          <a:stretch/>
        </p:blipFill>
        <p:spPr bwMode="auto">
          <a:xfrm>
            <a:off x="4997909" y="373787"/>
            <a:ext cx="5207431" cy="640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aukizuzena 5"/>
          <p:cNvSpPr/>
          <p:nvPr/>
        </p:nvSpPr>
        <p:spPr>
          <a:xfrm>
            <a:off x="1518834" y="1356496"/>
            <a:ext cx="361110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" dirty="0">
                <a:solidFill>
                  <a:srgbClr val="00B0F0"/>
                </a:solidFill>
                <a:latin typeface="Gotham Rounded Book"/>
              </a:rPr>
              <a:t>Consorcio reúne a los actores clave, capacidades, conocimientos y experiencias presentes en el área atlántica, que se combinarán en </a:t>
            </a:r>
            <a:r>
              <a:rPr lang="es-ES" dirty="0" err="1">
                <a:solidFill>
                  <a:srgbClr val="00B0F0"/>
                </a:solidFill>
                <a:latin typeface="Gotham Rounded Book"/>
              </a:rPr>
              <a:t>BluePoint</a:t>
            </a:r>
            <a:r>
              <a:rPr lang="es-ES" dirty="0">
                <a:solidFill>
                  <a:srgbClr val="00B0F0"/>
                </a:solidFill>
                <a:latin typeface="Gotham Rounded Book"/>
              </a:rPr>
              <a:t> para lograr los resultados del proyecto.</a:t>
            </a:r>
          </a:p>
        </p:txBody>
      </p:sp>
    </p:spTree>
    <p:extLst>
      <p:ext uri="{BB962C8B-B14F-4D97-AF65-F5344CB8AC3E}">
        <p14:creationId xmlns:p14="http://schemas.microsoft.com/office/powerpoint/2010/main" val="2630776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EDCB1AA0-107E-0F0A-3850-A1E6299C1D41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702964" y="2104845"/>
            <a:ext cx="9144000" cy="824335"/>
          </a:xfrm>
        </p:spPr>
        <p:txBody>
          <a:bodyPr>
            <a:normAutofit/>
          </a:bodyPr>
          <a:lstStyle/>
          <a:p>
            <a:r>
              <a:rPr lang="es-ES" sz="2000" b="1" dirty="0">
                <a:solidFill>
                  <a:srgbClr val="18253E"/>
                </a:solidFill>
                <a:latin typeface="Gotham Rounded Book" pitchFamily="2" charset="0"/>
              </a:rPr>
              <a:t>PLAZO PROYECTO: Noviembre 2023 – Junio 2026</a:t>
            </a:r>
          </a:p>
          <a:p>
            <a:r>
              <a:rPr lang="es-ES" sz="2000" dirty="0">
                <a:latin typeface="Gotham Rounded Book" pitchFamily="2" charset="0"/>
              </a:rPr>
              <a:t>Desarrollo del proyecto en 6 bloques o paquetes de trabajo (WP): 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50BA1A60-848D-786E-B03C-CB94FCD2E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2964" y="1122478"/>
            <a:ext cx="8535099" cy="982367"/>
          </a:xfrm>
        </p:spPr>
        <p:txBody>
          <a:bodyPr>
            <a:normAutofit/>
          </a:bodyPr>
          <a:lstStyle/>
          <a:p>
            <a:r>
              <a:rPr lang="es-ES" sz="3500" dirty="0">
                <a:solidFill>
                  <a:srgbClr val="18253E"/>
                </a:solidFill>
              </a:rPr>
              <a:t>4. LÍNEAS DE TRABAJO Y PLAZOS</a:t>
            </a:r>
          </a:p>
        </p:txBody>
      </p:sp>
      <p:pic>
        <p:nvPicPr>
          <p:cNvPr id="7" name="Irudia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5606" b="49651"/>
          <a:stretch/>
        </p:blipFill>
        <p:spPr>
          <a:xfrm>
            <a:off x="1255814" y="2929179"/>
            <a:ext cx="9492699" cy="361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043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EDCB1AA0-107E-0F0A-3850-A1E6299C1D41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702964" y="2104846"/>
            <a:ext cx="9144000" cy="393806"/>
          </a:xfrm>
        </p:spPr>
        <p:txBody>
          <a:bodyPr>
            <a:normAutofit/>
          </a:bodyPr>
          <a:lstStyle/>
          <a:p>
            <a:r>
              <a:rPr lang="es-ES" sz="2000" b="1" dirty="0">
                <a:solidFill>
                  <a:srgbClr val="18253E"/>
                </a:solidFill>
                <a:latin typeface="Gotham Rounded Book" pitchFamily="2" charset="0"/>
              </a:rPr>
              <a:t>PLAZO PROYECTO: Noviembre 2023 – Junio 2026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50BA1A60-848D-786E-B03C-CB94FCD2E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2964" y="1122478"/>
            <a:ext cx="8535099" cy="982367"/>
          </a:xfrm>
        </p:spPr>
        <p:txBody>
          <a:bodyPr>
            <a:normAutofit/>
          </a:bodyPr>
          <a:lstStyle/>
          <a:p>
            <a:r>
              <a:rPr lang="es-ES" sz="3500" dirty="0">
                <a:solidFill>
                  <a:srgbClr val="18253E"/>
                </a:solidFill>
              </a:rPr>
              <a:t>4. LÍNEAS DE TRABAJO Y PLAZOS</a:t>
            </a:r>
          </a:p>
        </p:txBody>
      </p:sp>
      <p:pic>
        <p:nvPicPr>
          <p:cNvPr id="2" name="Irudia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594" b="54503"/>
          <a:stretch/>
        </p:blipFill>
        <p:spPr>
          <a:xfrm>
            <a:off x="846867" y="2587481"/>
            <a:ext cx="10502893" cy="287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0638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Verde azulado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3" id="{07E916C7-572F-064F-A4D7-1B095CA903F7}" vid="{490F00EC-B690-AC45-BCD4-B169BFAB24F5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Verde azulado">
    <a:dk1>
      <a:sysClr val="windowText" lastClr="000000"/>
    </a:dk1>
    <a:lt1>
      <a:sysClr val="window" lastClr="FFFFFF"/>
    </a:lt1>
    <a:dk2>
      <a:srgbClr val="373545"/>
    </a:dk2>
    <a:lt2>
      <a:srgbClr val="CEDBE6"/>
    </a:lt2>
    <a:accent1>
      <a:srgbClr val="3494BA"/>
    </a:accent1>
    <a:accent2>
      <a:srgbClr val="58B6C0"/>
    </a:accent2>
    <a:accent3>
      <a:srgbClr val="75BDA7"/>
    </a:accent3>
    <a:accent4>
      <a:srgbClr val="7A8C8E"/>
    </a:accent4>
    <a:accent5>
      <a:srgbClr val="84ACB6"/>
    </a:accent5>
    <a:accent6>
      <a:srgbClr val="2683C6"/>
    </a:accent6>
    <a:hlink>
      <a:srgbClr val="6B9F25"/>
    </a:hlink>
    <a:folHlink>
      <a:srgbClr val="9F6715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67518A573D2ED4B970A83A5D314026F" ma:contentTypeVersion="16" ma:contentTypeDescription="Crear nuevo documento." ma:contentTypeScope="" ma:versionID="9cb13282509c79bdb1458b96078e35a3">
  <xsd:schema xmlns:xsd="http://www.w3.org/2001/XMLSchema" xmlns:xs="http://www.w3.org/2001/XMLSchema" xmlns:p="http://schemas.microsoft.com/office/2006/metadata/properties" xmlns:ns2="f8d2ff06-ebee-4e02-a254-a76f247988c6" xmlns:ns3="08f43fec-33bd-4c90-9700-c86c457b4473" targetNamespace="http://schemas.microsoft.com/office/2006/metadata/properties" ma:root="true" ma:fieldsID="7599ef435a1f9281d33b3a758b45f694" ns2:_="" ns3:_="">
    <xsd:import namespace="f8d2ff06-ebee-4e02-a254-a76f247988c6"/>
    <xsd:import namespace="08f43fec-33bd-4c90-9700-c86c457b44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d2ff06-ebee-4e02-a254-a76f247988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Etiquetas de imagen" ma:readOnly="false" ma:fieldId="{5cf76f15-5ced-4ddc-b409-7134ff3c332f}" ma:taxonomyMulti="true" ma:sspId="2f3a5d79-882a-449d-abf6-1704760e337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f43fec-33bd-4c90-9700-c86c457b4473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f30044d9-a38e-4b0a-809e-8fa42648ae33}" ma:internalName="TaxCatchAll" ma:showField="CatchAllData" ma:web="08f43fec-33bd-4c90-9700-c86c457b447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8d2ff06-ebee-4e02-a254-a76f247988c6">
      <Terms xmlns="http://schemas.microsoft.com/office/infopath/2007/PartnerControls"/>
    </lcf76f155ced4ddcb4097134ff3c332f>
    <TaxCatchAll xmlns="08f43fec-33bd-4c90-9700-c86c457b4473" xsi:nil="true"/>
  </documentManagement>
</p:properties>
</file>

<file path=customXml/itemProps1.xml><?xml version="1.0" encoding="utf-8"?>
<ds:datastoreItem xmlns:ds="http://schemas.openxmlformats.org/officeDocument/2006/customXml" ds:itemID="{94AA5EB9-6F52-4F3A-9327-4FBEA8317939}"/>
</file>

<file path=customXml/itemProps2.xml><?xml version="1.0" encoding="utf-8"?>
<ds:datastoreItem xmlns:ds="http://schemas.openxmlformats.org/officeDocument/2006/customXml" ds:itemID="{4C94CB09-6EC3-4884-8359-ED0F7EEC410F}"/>
</file>

<file path=customXml/itemProps3.xml><?xml version="1.0" encoding="utf-8"?>
<ds:datastoreItem xmlns:ds="http://schemas.openxmlformats.org/officeDocument/2006/customXml" ds:itemID="{396A126D-8CE1-4021-9C98-C7986FE9100B}"/>
</file>

<file path=docProps/app.xml><?xml version="1.0" encoding="utf-8"?>
<Properties xmlns="http://schemas.openxmlformats.org/officeDocument/2006/extended-properties" xmlns:vt="http://schemas.openxmlformats.org/officeDocument/2006/docPropsVTypes">
  <Template>plantilla blue point_LOGO NUEVOINTERREG + MAR</Template>
  <TotalTime>8363</TotalTime>
  <Words>682</Words>
  <Application>Microsoft Office PowerPoint</Application>
  <PresentationFormat>Panorámica</PresentationFormat>
  <Paragraphs>74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4" baseType="lpstr">
      <vt:lpstr>Arial</vt:lpstr>
      <vt:lpstr>Calibri</vt:lpstr>
      <vt:lpstr>Calibri (Cuerpo</vt:lpstr>
      <vt:lpstr>Gotham Book</vt:lpstr>
      <vt:lpstr>Gotham Rounded Bold</vt:lpstr>
      <vt:lpstr>Gotham Rounded Book</vt:lpstr>
      <vt:lpstr>Gotham Rounded Light</vt:lpstr>
      <vt:lpstr>Gotham Rounded Medium</vt:lpstr>
      <vt:lpstr>Nunito</vt:lpstr>
      <vt:lpstr>Tema de Office</vt:lpstr>
      <vt:lpstr>Presentación de PowerPoint</vt:lpstr>
      <vt:lpstr>Presentación de PowerPoint</vt:lpstr>
      <vt:lpstr>1. CONTEXTO</vt:lpstr>
      <vt:lpstr>Presentación de PowerPoint</vt:lpstr>
      <vt:lpstr>2. OBJETIVO DEL PROYECTO</vt:lpstr>
      <vt:lpstr>3. SOCIOS PARTICIPANTES. COOPERACIÓN SUPRANACIONAL</vt:lpstr>
      <vt:lpstr>Presentación de PowerPoint</vt:lpstr>
      <vt:lpstr>4. LÍNEAS DE TRABAJO Y PLAZOS</vt:lpstr>
      <vt:lpstr>4. LÍNEAS DE TRABAJO Y PLAZOS</vt:lpstr>
      <vt:lpstr>5. PRESUPUESTO</vt:lpstr>
      <vt:lpstr>6. OPORTUNIDADES Y RETOS </vt:lpstr>
      <vt:lpstr>6. OPORTUNIDADES Y RETOS </vt:lpstr>
      <vt:lpstr>7. REPLICABILIDAD </vt:lpstr>
      <vt:lpstr>Presentación de PowerPoint</vt:lpstr>
    </vt:vector>
  </TitlesOfParts>
  <Company>IZFE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aurkezpena</dc:title>
  <dc:creator>EGIA LARRINAGA, NEREA</dc:creator>
  <cp:lastModifiedBy>Oscar</cp:lastModifiedBy>
  <cp:revision>31</cp:revision>
  <dcterms:created xsi:type="dcterms:W3CDTF">2024-09-10T11:16:14Z</dcterms:created>
  <dcterms:modified xsi:type="dcterms:W3CDTF">2025-05-19T15:26:37Z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0x010100A67518A573D2ED4B970A83A5D314026F</vt:lpwstr>
  </property>
  <property fmtid="{D5CDD505-2E9C-101B-9397-08002B2CF9AE}" pid="3" name="MediaServiceImageTags">
    <vt:lpwstr/>
  </property>
</Properties>
</file>