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9" r:id="rId10"/>
    <p:sldId id="270" r:id="rId11"/>
    <p:sldId id="263" r:id="rId12"/>
    <p:sldId id="26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33B56"/>
    <a:srgbClr val="EA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00DCC-EC74-134F-9305-E4B58DF30D4C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F58C9D67-20DE-524D-B19F-6374C86E482C}">
      <dgm:prSet phldrT="[Texto]"/>
      <dgm:spPr>
        <a:solidFill>
          <a:srgbClr val="E86E39"/>
        </a:solidFill>
      </dgm:spPr>
      <dgm:t>
        <a:bodyPr/>
        <a:lstStyle/>
        <a:p>
          <a:endParaRPr lang="es-ES"/>
        </a:p>
      </dgm:t>
    </dgm:pt>
    <dgm:pt modelId="{C67A6D38-7F74-CF4D-976E-6697F178D9CA}" type="parTrans" cxnId="{4FA70303-5C16-5C4B-8418-719CA99B1DB3}">
      <dgm:prSet/>
      <dgm:spPr/>
      <dgm:t>
        <a:bodyPr/>
        <a:lstStyle/>
        <a:p>
          <a:endParaRPr lang="es-ES"/>
        </a:p>
      </dgm:t>
    </dgm:pt>
    <dgm:pt modelId="{ADE87735-B10C-3542-90E7-575F448187F8}" type="sibTrans" cxnId="{4FA70303-5C16-5C4B-8418-719CA99B1DB3}">
      <dgm:prSet/>
      <dgm:spPr/>
      <dgm:t>
        <a:bodyPr/>
        <a:lstStyle/>
        <a:p>
          <a:endParaRPr lang="es-ES"/>
        </a:p>
      </dgm:t>
    </dgm:pt>
    <dgm:pt modelId="{EA73B193-1E38-EE47-B28D-8E607B379D63}">
      <dgm:prSet phldrT="[Texto]"/>
      <dgm:spPr>
        <a:solidFill>
          <a:srgbClr val="E33B56"/>
        </a:solidFill>
      </dgm:spPr>
      <dgm:t>
        <a:bodyPr/>
        <a:lstStyle/>
        <a:p>
          <a:pPr algn="r"/>
          <a:endParaRPr lang="es-E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BEFDD9E-E617-6742-81FB-8E9ADE195A13}" type="sibTrans" cxnId="{FE50F31F-890C-F745-A802-8E49C3BDF081}">
      <dgm:prSet/>
      <dgm:spPr/>
      <dgm:t>
        <a:bodyPr/>
        <a:lstStyle/>
        <a:p>
          <a:endParaRPr lang="es-ES"/>
        </a:p>
      </dgm:t>
    </dgm:pt>
    <dgm:pt modelId="{D7817248-25CB-664D-83F4-0419CC441860}" type="parTrans" cxnId="{FE50F31F-890C-F745-A802-8E49C3BDF081}">
      <dgm:prSet/>
      <dgm:spPr/>
      <dgm:t>
        <a:bodyPr/>
        <a:lstStyle/>
        <a:p>
          <a:endParaRPr lang="es-ES"/>
        </a:p>
      </dgm:t>
    </dgm:pt>
    <dgm:pt modelId="{72418020-D69D-FB4A-820E-475B01419716}">
      <dgm:prSet phldrT="[Texto]"/>
      <dgm:spPr>
        <a:solidFill>
          <a:srgbClr val="EE911B"/>
        </a:solidFill>
      </dgm:spPr>
      <dgm:t>
        <a:bodyPr/>
        <a:lstStyle/>
        <a:p>
          <a:endParaRPr lang="es-ES"/>
        </a:p>
      </dgm:t>
    </dgm:pt>
    <dgm:pt modelId="{7F3DBBE0-7936-3E43-A87F-C3E8BC7E92ED}" type="sibTrans" cxnId="{4E6F11EA-554F-3642-AFE8-3582873851E7}">
      <dgm:prSet/>
      <dgm:spPr/>
      <dgm:t>
        <a:bodyPr/>
        <a:lstStyle/>
        <a:p>
          <a:endParaRPr lang="es-ES"/>
        </a:p>
      </dgm:t>
    </dgm:pt>
    <dgm:pt modelId="{9A66B30E-2C41-384B-A7D2-534C362D951C}" type="parTrans" cxnId="{4E6F11EA-554F-3642-AFE8-3582873851E7}">
      <dgm:prSet/>
      <dgm:spPr/>
      <dgm:t>
        <a:bodyPr/>
        <a:lstStyle/>
        <a:p>
          <a:endParaRPr lang="es-ES"/>
        </a:p>
      </dgm:t>
    </dgm:pt>
    <dgm:pt modelId="{CCC9B01C-538A-8245-9C48-9141D350320A}" type="pres">
      <dgm:prSet presAssocID="{45F00DCC-EC74-134F-9305-E4B58DF30D4C}" presName="Name0" presStyleCnt="0">
        <dgm:presLayoutVars>
          <dgm:dir/>
          <dgm:animLvl val="lvl"/>
          <dgm:resizeHandles val="exact"/>
        </dgm:presLayoutVars>
      </dgm:prSet>
      <dgm:spPr/>
    </dgm:pt>
    <dgm:pt modelId="{B9E6D526-357C-BB4A-B1E8-A06A349DA33B}" type="pres">
      <dgm:prSet presAssocID="{EA73B193-1E38-EE47-B28D-8E607B379D63}" presName="Name8" presStyleCnt="0"/>
      <dgm:spPr/>
    </dgm:pt>
    <dgm:pt modelId="{BA284A6A-8CCF-124F-B180-4562BB049114}" type="pres">
      <dgm:prSet presAssocID="{EA73B193-1E38-EE47-B28D-8E607B379D63}" presName="level" presStyleLbl="node1" presStyleIdx="0" presStyleCnt="3">
        <dgm:presLayoutVars>
          <dgm:chMax val="1"/>
          <dgm:bulletEnabled val="1"/>
        </dgm:presLayoutVars>
      </dgm:prSet>
      <dgm:spPr/>
    </dgm:pt>
    <dgm:pt modelId="{F5CE3275-6DED-F84F-8AAD-A5E1F08C98D1}" type="pres">
      <dgm:prSet presAssocID="{EA73B193-1E38-EE47-B28D-8E607B379D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9401A3-1BFB-5545-9825-6632FB773838}" type="pres">
      <dgm:prSet presAssocID="{72418020-D69D-FB4A-820E-475B01419716}" presName="Name8" presStyleCnt="0"/>
      <dgm:spPr/>
    </dgm:pt>
    <dgm:pt modelId="{1A8CD1A5-5343-C14E-9044-2F07E82DAAAA}" type="pres">
      <dgm:prSet presAssocID="{72418020-D69D-FB4A-820E-475B01419716}" presName="level" presStyleLbl="node1" presStyleIdx="1" presStyleCnt="3">
        <dgm:presLayoutVars>
          <dgm:chMax val="1"/>
          <dgm:bulletEnabled val="1"/>
        </dgm:presLayoutVars>
      </dgm:prSet>
      <dgm:spPr/>
    </dgm:pt>
    <dgm:pt modelId="{3BD7F5F2-379C-AE4E-83A0-68AF17B9AC6A}" type="pres">
      <dgm:prSet presAssocID="{72418020-D69D-FB4A-820E-475B014197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81892D-DA36-F44D-9B74-6D49C75C21B8}" type="pres">
      <dgm:prSet presAssocID="{F58C9D67-20DE-524D-B19F-6374C86E482C}" presName="Name8" presStyleCnt="0"/>
      <dgm:spPr/>
    </dgm:pt>
    <dgm:pt modelId="{BF756B3D-91F3-264E-BDA1-533C98640096}" type="pres">
      <dgm:prSet presAssocID="{F58C9D67-20DE-524D-B19F-6374C86E482C}" presName="level" presStyleLbl="node1" presStyleIdx="2" presStyleCnt="3" custLinFactNeighborX="-471" custLinFactNeighborY="5484">
        <dgm:presLayoutVars>
          <dgm:chMax val="1"/>
          <dgm:bulletEnabled val="1"/>
        </dgm:presLayoutVars>
      </dgm:prSet>
      <dgm:spPr/>
    </dgm:pt>
    <dgm:pt modelId="{B598BEB0-097F-A043-BE8C-E1E396231122}" type="pres">
      <dgm:prSet presAssocID="{F58C9D67-20DE-524D-B19F-6374C86E48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FA70303-5C16-5C4B-8418-719CA99B1DB3}" srcId="{45F00DCC-EC74-134F-9305-E4B58DF30D4C}" destId="{F58C9D67-20DE-524D-B19F-6374C86E482C}" srcOrd="2" destOrd="0" parTransId="{C67A6D38-7F74-CF4D-976E-6697F178D9CA}" sibTransId="{ADE87735-B10C-3542-90E7-575F448187F8}"/>
    <dgm:cxn modelId="{0BE3900F-BC9A-474D-8598-8D3C2E0F40A4}" type="presOf" srcId="{72418020-D69D-FB4A-820E-475B01419716}" destId="{1A8CD1A5-5343-C14E-9044-2F07E82DAAAA}" srcOrd="0" destOrd="0" presId="urn:microsoft.com/office/officeart/2005/8/layout/pyramid1"/>
    <dgm:cxn modelId="{91C4D211-07C0-5B4F-9280-09DFD6E2A724}" type="presOf" srcId="{F58C9D67-20DE-524D-B19F-6374C86E482C}" destId="{B598BEB0-097F-A043-BE8C-E1E396231122}" srcOrd="1" destOrd="0" presId="urn:microsoft.com/office/officeart/2005/8/layout/pyramid1"/>
    <dgm:cxn modelId="{FE50F31F-890C-F745-A802-8E49C3BDF081}" srcId="{45F00DCC-EC74-134F-9305-E4B58DF30D4C}" destId="{EA73B193-1E38-EE47-B28D-8E607B379D63}" srcOrd="0" destOrd="0" parTransId="{D7817248-25CB-664D-83F4-0419CC441860}" sibTransId="{CBEFDD9E-E617-6742-81FB-8E9ADE195A13}"/>
    <dgm:cxn modelId="{9AF79D42-4272-8448-ABE2-0365D8943D69}" type="presOf" srcId="{EA73B193-1E38-EE47-B28D-8E607B379D63}" destId="{BA284A6A-8CCF-124F-B180-4562BB049114}" srcOrd="0" destOrd="0" presId="urn:microsoft.com/office/officeart/2005/8/layout/pyramid1"/>
    <dgm:cxn modelId="{0369D197-3A0C-064E-9F6E-104CE0FD0B0D}" type="presOf" srcId="{F58C9D67-20DE-524D-B19F-6374C86E482C}" destId="{BF756B3D-91F3-264E-BDA1-533C98640096}" srcOrd="0" destOrd="0" presId="urn:microsoft.com/office/officeart/2005/8/layout/pyramid1"/>
    <dgm:cxn modelId="{9C3F91A7-6EEC-D74D-874B-6C77DF328AAC}" type="presOf" srcId="{EA73B193-1E38-EE47-B28D-8E607B379D63}" destId="{F5CE3275-6DED-F84F-8AAD-A5E1F08C98D1}" srcOrd="1" destOrd="0" presId="urn:microsoft.com/office/officeart/2005/8/layout/pyramid1"/>
    <dgm:cxn modelId="{4E6F11EA-554F-3642-AFE8-3582873851E7}" srcId="{45F00DCC-EC74-134F-9305-E4B58DF30D4C}" destId="{72418020-D69D-FB4A-820E-475B01419716}" srcOrd="1" destOrd="0" parTransId="{9A66B30E-2C41-384B-A7D2-534C362D951C}" sibTransId="{7F3DBBE0-7936-3E43-A87F-C3E8BC7E92ED}"/>
    <dgm:cxn modelId="{DD9D23EB-9DC3-2042-A8FC-D0949CB39230}" type="presOf" srcId="{45F00DCC-EC74-134F-9305-E4B58DF30D4C}" destId="{CCC9B01C-538A-8245-9C48-9141D350320A}" srcOrd="0" destOrd="0" presId="urn:microsoft.com/office/officeart/2005/8/layout/pyramid1"/>
    <dgm:cxn modelId="{E544C6FD-A91E-544D-9937-6899ED7391FB}" type="presOf" srcId="{72418020-D69D-FB4A-820E-475B01419716}" destId="{3BD7F5F2-379C-AE4E-83A0-68AF17B9AC6A}" srcOrd="1" destOrd="0" presId="urn:microsoft.com/office/officeart/2005/8/layout/pyramid1"/>
    <dgm:cxn modelId="{8580ED8E-DA0F-F343-8457-E005ACD2F13C}" type="presParOf" srcId="{CCC9B01C-538A-8245-9C48-9141D350320A}" destId="{B9E6D526-357C-BB4A-B1E8-A06A349DA33B}" srcOrd="0" destOrd="0" presId="urn:microsoft.com/office/officeart/2005/8/layout/pyramid1"/>
    <dgm:cxn modelId="{78FDB515-8C1E-6649-80DB-3EA0732055C6}" type="presParOf" srcId="{B9E6D526-357C-BB4A-B1E8-A06A349DA33B}" destId="{BA284A6A-8CCF-124F-B180-4562BB049114}" srcOrd="0" destOrd="0" presId="urn:microsoft.com/office/officeart/2005/8/layout/pyramid1"/>
    <dgm:cxn modelId="{C9E4A148-563F-0245-B1F5-F8B644664DDE}" type="presParOf" srcId="{B9E6D526-357C-BB4A-B1E8-A06A349DA33B}" destId="{F5CE3275-6DED-F84F-8AAD-A5E1F08C98D1}" srcOrd="1" destOrd="0" presId="urn:microsoft.com/office/officeart/2005/8/layout/pyramid1"/>
    <dgm:cxn modelId="{87154D0B-7C0C-114E-87AB-3DB826BF2CBA}" type="presParOf" srcId="{CCC9B01C-538A-8245-9C48-9141D350320A}" destId="{429401A3-1BFB-5545-9825-6632FB773838}" srcOrd="1" destOrd="0" presId="urn:microsoft.com/office/officeart/2005/8/layout/pyramid1"/>
    <dgm:cxn modelId="{E435CD9E-12A8-FC4F-AE23-9F54BBA3B7C5}" type="presParOf" srcId="{429401A3-1BFB-5545-9825-6632FB773838}" destId="{1A8CD1A5-5343-C14E-9044-2F07E82DAAAA}" srcOrd="0" destOrd="0" presId="urn:microsoft.com/office/officeart/2005/8/layout/pyramid1"/>
    <dgm:cxn modelId="{AD6D355E-EBF2-3446-81CC-59A20666DB18}" type="presParOf" srcId="{429401A3-1BFB-5545-9825-6632FB773838}" destId="{3BD7F5F2-379C-AE4E-83A0-68AF17B9AC6A}" srcOrd="1" destOrd="0" presId="urn:microsoft.com/office/officeart/2005/8/layout/pyramid1"/>
    <dgm:cxn modelId="{C11F8A32-E8BB-F84B-9D64-061C32509FC3}" type="presParOf" srcId="{CCC9B01C-538A-8245-9C48-9141D350320A}" destId="{2D81892D-DA36-F44D-9B74-6D49C75C21B8}" srcOrd="2" destOrd="0" presId="urn:microsoft.com/office/officeart/2005/8/layout/pyramid1"/>
    <dgm:cxn modelId="{C73DA937-FD05-834C-994B-A19745C3F8B3}" type="presParOf" srcId="{2D81892D-DA36-F44D-9B74-6D49C75C21B8}" destId="{BF756B3D-91F3-264E-BDA1-533C98640096}" srcOrd="0" destOrd="0" presId="urn:microsoft.com/office/officeart/2005/8/layout/pyramid1"/>
    <dgm:cxn modelId="{DE57CF10-7D80-C842-B58C-D37C27D1191F}" type="presParOf" srcId="{2D81892D-DA36-F44D-9B74-6D49C75C21B8}" destId="{B598BEB0-097F-A043-BE8C-E1E3962311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4A6A-8CCF-124F-B180-4562BB049114}">
      <dsp:nvSpPr>
        <dsp:cNvPr id="0" name=""/>
        <dsp:cNvSpPr/>
      </dsp:nvSpPr>
      <dsp:spPr>
        <a:xfrm>
          <a:off x="1773565" y="0"/>
          <a:ext cx="1773565" cy="1325825"/>
        </a:xfrm>
        <a:prstGeom prst="trapezoid">
          <a:avLst>
            <a:gd name="adj" fmla="val 66885"/>
          </a:avLst>
        </a:prstGeom>
        <a:solidFill>
          <a:srgbClr val="E33B5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73565" y="0"/>
        <a:ext cx="1773565" cy="1325825"/>
      </dsp:txXfrm>
    </dsp:sp>
    <dsp:sp modelId="{1A8CD1A5-5343-C14E-9044-2F07E82DAAAA}">
      <dsp:nvSpPr>
        <dsp:cNvPr id="0" name=""/>
        <dsp:cNvSpPr/>
      </dsp:nvSpPr>
      <dsp:spPr>
        <a:xfrm>
          <a:off x="886782" y="1325825"/>
          <a:ext cx="3547130" cy="1325825"/>
        </a:xfrm>
        <a:prstGeom prst="trapezoid">
          <a:avLst>
            <a:gd name="adj" fmla="val 66885"/>
          </a:avLst>
        </a:prstGeom>
        <a:solidFill>
          <a:srgbClr val="EE911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1507530" y="1325825"/>
        <a:ext cx="2305634" cy="1325825"/>
      </dsp:txXfrm>
    </dsp:sp>
    <dsp:sp modelId="{BF756B3D-91F3-264E-BDA1-533C98640096}">
      <dsp:nvSpPr>
        <dsp:cNvPr id="0" name=""/>
        <dsp:cNvSpPr/>
      </dsp:nvSpPr>
      <dsp:spPr>
        <a:xfrm>
          <a:off x="0" y="2651650"/>
          <a:ext cx="5320696" cy="1325825"/>
        </a:xfrm>
        <a:prstGeom prst="trapezoid">
          <a:avLst>
            <a:gd name="adj" fmla="val 66885"/>
          </a:avLst>
        </a:prstGeom>
        <a:solidFill>
          <a:srgbClr val="E86E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931121" y="2651650"/>
        <a:ext cx="3458452" cy="132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4F463-1226-4306-8482-2A623D0915BF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6B9-2385-455F-9D16-7C6CB557A5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75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02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A0BD2-C191-0E64-97A7-EC825EBFD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3598AA-CF88-9E29-0E47-351428A47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BFEE71-C180-1027-676C-A9B6CE9C0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B3ED36-F5CA-3474-7A50-9C5B8D903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11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89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61192-FF8F-D4DA-9EEF-D1B6E31CC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60657C-6ACB-892F-C756-47FDDC9AB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E7FDAA1-3078-728C-A835-AF6FA84E7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208B48-D347-F5C0-EAE7-551A157B7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82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0D808-79E4-AAB0-AAD6-5A76795FF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EB84D6-55C6-721E-E2F1-DE8A5DCC3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F59A871-D888-F154-BF8D-C901B1986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3CA6F-393F-3169-BFDA-840754793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0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C0DE-C2BA-642C-3979-7F26118E7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2C3A04-FCB8-6CCC-5FB8-FE82F0852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D73A41-7187-E6B2-BF0E-E514EDFC9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B8328C-0D59-9D23-C893-92E4D841F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49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00994-18E3-BD62-1D92-3E15913E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183C92-E212-9B7E-0E0E-E07D866BB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DCEEEF0-DEBE-F22B-6E3B-FA0FCE7AB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A4B662-0E11-5520-15AF-ED776FF07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48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03B74-568C-D7E8-1F20-BBB6A570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E7E9BD-30DD-EA74-BC8E-2FBC992D8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E422E1-1395-9A13-95AC-835923B9C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F01675-6CD9-5B3D-A0B0-D4E6C3697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90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162C5-EBE3-09D6-C0B4-D3A3441BA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09F6C2-615E-9791-5409-9AC045DF8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CB79B74-FB90-AADA-D231-8B53F43AE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AC2C7A-761F-BBD9-5231-16CF9FB31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31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36886-A387-7C6E-2F46-BFF219D9A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28609A-EF23-DC5C-FA64-6A0008C50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783EB43-AD11-A571-16D0-F908B396A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F0ECFA-BD24-7C92-6C89-B226B0EEE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6B9-2385-455F-9D16-7C6CB557A51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1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3A30D-FA01-33AF-91D2-B60155959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5ADEC-7EE0-BDC9-1846-73B221733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EC3A7-A03C-2232-11D9-74C95D19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091F1-F652-D3CB-5AD4-CA68017F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98496-EF49-EB99-6E64-5536A1A5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70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BF1BB-3E92-9AE0-8387-3FDCD2E8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497376-475F-AF25-FABA-3A18FC785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B8576-9AA4-4B4A-A9CF-75AF6A97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6F314-1E6E-3989-6D64-548E0EDB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7E7E52-AB26-AF9C-5257-1CFEB899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7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68DB6A-9F26-FC5A-E067-91559F86B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5833BF-2943-B58E-5027-2234F36EA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AFB58-E2FF-836F-3944-10467A8B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4CB4ED-7762-F12B-152D-3DB3F3B1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584DD-E221-C9E7-6E9F-D468779F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65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329B8-AB24-BA53-E672-18FA8E43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F81A7-A358-762E-BB48-722611FAA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089A6-47D2-EFB6-335C-3F09C88D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6E0EA-76C8-7E4D-9C88-FF7B2144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9F39-9955-358C-E06D-9E3997FC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145FC-9F14-764C-AFA9-BE461CE2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E98CC-A945-A8DF-2FDC-7B1092B1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EAC33-47CF-7E9F-AEB1-0DBD886E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64FB2-1148-B536-34E4-81636A52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B8EA3-EB2C-937B-37F0-F830ADF7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0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81F44-1E95-E1D5-A8C6-3DF6406B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EA53B-C71C-DCE4-C599-06BBD957C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63FFF-4BB3-DECC-DF6C-1D67663A2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7215FF-19A5-A95B-E596-B0190FDA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F85F48-C5DE-3BEA-127D-2F2A241A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7B332A-74CA-A257-D6D8-C38C013A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71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12216-C29D-FC9D-E586-8B0E185C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5E5A01-B6D8-C846-B6B5-065FDAB3B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58094C-A023-A4E7-C0B2-99E53EC0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E4894A-EB55-F36C-6B05-C672F1D97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A27D4F-BC86-0DC4-551B-A59D89FC4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72486B-0092-5C8C-9AF1-C3254AB9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37B924-9CAA-FD0A-FBFA-9F3F6E22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03EE93-8EC3-E5B8-DD00-68CEE803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62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86836-1FF8-2760-3156-0F82832C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CA56E5-8DC8-6F7D-0665-3D28C17F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0BEC9C-B9F1-BB80-C210-3945842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575CA6-5973-F4F8-0C2F-EFBDFC22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25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A8F900-4EC7-7EAF-C2BB-BA0ED277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109CAC-D3F0-74F7-509F-CFBF1544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6904C-3915-0FF6-A4C4-A60CCAED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70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F1594-4D37-2D6F-E16E-E1E0F631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35B249-F84A-8AF1-6E02-C5AC540C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B61D79-93F6-BF4E-9C89-A315BF3E5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EE47D-E717-DDAD-C1AB-7FE0A441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BBBAC-1B85-9ED0-D9AB-E025874A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46C14F-4C1B-9DAA-5913-30B256B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06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72A5C-F81E-25FE-6B10-36A80F6D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6C5F98-9812-F4C5-8DAD-3CFEA3C3F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6F0A41-EC8E-10CF-4BBF-3099FFD77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59435-BF6F-C51D-7DED-EEA5E0FE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7BCEA8-8F7C-CCAF-0983-78CF9A7A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41DB57-9506-037E-2BDB-ED4EC2BF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22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570CCF-2968-E352-0DCD-C6C1A28B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D202C4-92A2-1099-23B7-D76FDA83C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F7709-1D27-CDAA-925F-F2D698D9F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90045-9C96-4FC4-8530-71C5A52A941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8E717-051D-E750-6CD1-52E768128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2D6908-3ED3-F93E-9C20-368247C1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39873-594A-496E-90AE-EEE09E6D9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2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irv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innovairv.com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78302023/admin/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hyperlink" Target="https://twitter.com/innovairv" TargetMode="External"/><Relationship Id="rId5" Type="http://schemas.openxmlformats.org/officeDocument/2006/relationships/hyperlink" Target="https://www.facebook.com/Innova-IRV-101257672685342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hyperlink" Target="https://www.instagram.com/innovairv/" TargetMode="External"/><Relationship Id="rId14" Type="http://schemas.openxmlformats.org/officeDocument/2006/relationships/hyperlink" Target="mailto:info@innovairv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novairv.co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CAC2AB33-0BB6-D779-07BB-A287D017B4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15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>
            <a:hlinkClick r:id="rId3"/>
            <a:extLst>
              <a:ext uri="{FF2B5EF4-FFF2-40B4-BE49-F238E27FC236}">
                <a16:creationId xmlns:a16="http://schemas.microsoft.com/office/drawing/2014/main" id="{801065F4-B5E3-20DE-4F9A-6A2B8AA417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986" y="5167020"/>
            <a:ext cx="3808811" cy="905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;p13">
            <a:extLst>
              <a:ext uri="{FF2B5EF4-FFF2-40B4-BE49-F238E27FC236}">
                <a16:creationId xmlns:a16="http://schemas.microsoft.com/office/drawing/2014/main" id="{71AF4030-3134-A832-6896-C6E39619C97E}"/>
              </a:ext>
            </a:extLst>
          </p:cNvPr>
          <p:cNvSpPr txBox="1"/>
          <p:nvPr/>
        </p:nvSpPr>
        <p:spPr>
          <a:xfrm>
            <a:off x="780120" y="3934430"/>
            <a:ext cx="314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#weareinnovating 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58;p13">
            <a:extLst>
              <a:ext uri="{FF2B5EF4-FFF2-40B4-BE49-F238E27FC236}">
                <a16:creationId xmlns:a16="http://schemas.microsoft.com/office/drawing/2014/main" id="{B87B0EAE-8791-C5B9-E133-861E16239867}"/>
              </a:ext>
            </a:extLst>
          </p:cNvPr>
          <p:cNvSpPr txBox="1"/>
          <p:nvPr/>
        </p:nvSpPr>
        <p:spPr>
          <a:xfrm>
            <a:off x="780120" y="1718469"/>
            <a:ext cx="613122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i="0" dirty="0">
                <a:solidFill>
                  <a:schemeClr val="bg1"/>
                </a:solidFill>
                <a:effectLst/>
                <a:latin typeface="Montserrat" pitchFamily="2" charset="0"/>
              </a:rPr>
              <a:t>Innovación y digitalización para la sostenibilidad</a:t>
            </a:r>
            <a:endParaRPr lang="es-ES" sz="4400" b="1" dirty="0">
              <a:solidFill>
                <a:schemeClr val="bg1"/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E199AB4A-400E-24D9-BCE2-4ED98CB38D42}"/>
              </a:ext>
            </a:extLst>
          </p:cNvPr>
          <p:cNvSpPr/>
          <p:nvPr/>
        </p:nvSpPr>
        <p:spPr>
          <a:xfrm>
            <a:off x="-52166" y="1416550"/>
            <a:ext cx="7522305" cy="314529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48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451E1-2E74-C468-45D6-8550E575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2;p19">
            <a:extLst>
              <a:ext uri="{FF2B5EF4-FFF2-40B4-BE49-F238E27FC236}">
                <a16:creationId xmlns:a16="http://schemas.microsoft.com/office/drawing/2014/main" id="{C3AF1E4B-3ADF-C4ED-8BEA-3A69F5920937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4899259" y="-656620"/>
            <a:ext cx="8210039" cy="819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1CFB3C0D-9982-DBAE-664D-5213603F641A}"/>
              </a:ext>
            </a:extLst>
          </p:cNvPr>
          <p:cNvSpPr/>
          <p:nvPr/>
        </p:nvSpPr>
        <p:spPr>
          <a:xfrm>
            <a:off x="589280" y="416689"/>
            <a:ext cx="1229360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Universidad Politécnica de Madrid">
            <a:extLst>
              <a:ext uri="{FF2B5EF4-FFF2-40B4-BE49-F238E27FC236}">
                <a16:creationId xmlns:a16="http://schemas.microsoft.com/office/drawing/2014/main" id="{10885F0B-0AE5-0E1C-32CD-C0486C10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45" y="416689"/>
            <a:ext cx="2405325" cy="8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203;p20">
            <a:extLst>
              <a:ext uri="{FF2B5EF4-FFF2-40B4-BE49-F238E27FC236}">
                <a16:creationId xmlns:a16="http://schemas.microsoft.com/office/drawing/2014/main" id="{967754BA-5C96-B499-F6CF-ED2B86E4DDAC}"/>
              </a:ext>
            </a:extLst>
          </p:cNvPr>
          <p:cNvSpPr txBox="1"/>
          <p:nvPr/>
        </p:nvSpPr>
        <p:spPr>
          <a:xfrm>
            <a:off x="835080" y="308667"/>
            <a:ext cx="632611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dirty="0">
                <a:solidFill>
                  <a:schemeClr val="accent4"/>
                </a:solidFill>
                <a:effectLst/>
                <a:latin typeface="Montserrat" pitchFamily="2" charset="0"/>
              </a:rPr>
              <a:t>Casos de colaboración e innovación en el ámbito de la economía circular</a:t>
            </a:r>
            <a:endParaRPr b="1" dirty="0">
              <a:solidFill>
                <a:schemeClr val="accent4"/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2A328944-D289-0A42-A9CC-9E4B91D066B4}"/>
              </a:ext>
            </a:extLst>
          </p:cNvPr>
          <p:cNvSpPr/>
          <p:nvPr/>
        </p:nvSpPr>
        <p:spPr>
          <a:xfrm>
            <a:off x="835080" y="1428916"/>
            <a:ext cx="3325803" cy="39700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Montserrat" pitchFamily="2" charset="0"/>
              </a:rPr>
              <a:t>EIT KIC </a:t>
            </a:r>
            <a:r>
              <a:rPr lang="es-ES" b="1" dirty="0" err="1">
                <a:latin typeface="Montserrat" pitchFamily="2" charset="0"/>
              </a:rPr>
              <a:t>Water</a:t>
            </a:r>
            <a:endParaRPr lang="es-ES" b="1" dirty="0">
              <a:latin typeface="Montserrat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D3612BE-B4CD-14CC-2269-D9703E3FD04E}"/>
              </a:ext>
            </a:extLst>
          </p:cNvPr>
          <p:cNvSpPr txBox="1"/>
          <p:nvPr/>
        </p:nvSpPr>
        <p:spPr>
          <a:xfrm>
            <a:off x="2038951" y="2112028"/>
            <a:ext cx="8114097" cy="70686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Crear un ecosistema que fomente la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innovación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, el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emprendimiento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 y la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formación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 especializada en torno al agua</a:t>
            </a:r>
            <a:endParaRPr lang="es-ES" dirty="0">
              <a:solidFill>
                <a:schemeClr val="tx1"/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42D258-BB08-3A83-31B8-35F5DB696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649" y="3105000"/>
            <a:ext cx="648000" cy="648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00CE89C-BEBF-3870-8F98-70AD70509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5894" y="3105000"/>
            <a:ext cx="684000" cy="6840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4BADD00-4A4B-63E7-1612-A6F03080DB13}"/>
              </a:ext>
            </a:extLst>
          </p:cNvPr>
          <p:cNvSpPr txBox="1"/>
          <p:nvPr/>
        </p:nvSpPr>
        <p:spPr>
          <a:xfrm>
            <a:off x="1474649" y="3980553"/>
            <a:ext cx="48600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2400" b="1" dirty="0">
                <a:solidFill>
                  <a:schemeClr val="accent4"/>
                </a:solidFill>
                <a:latin typeface="Montserrat"/>
                <a:sym typeface="Montserrat"/>
              </a:rPr>
              <a:t>Negocio</a:t>
            </a:r>
          </a:p>
          <a:p>
            <a:pPr algn="ctr"/>
            <a:endParaRPr lang="es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b="1" dirty="0">
                <a:solidFill>
                  <a:schemeClr val="tx1"/>
                </a:solidFill>
                <a:latin typeface="Montserrat"/>
                <a:sym typeface="Montserrat"/>
              </a:rPr>
              <a:t>Lab-to-market: </a:t>
            </a:r>
            <a:r>
              <a:rPr lang="es-ES" sz="1400" dirty="0">
                <a:solidFill>
                  <a:schemeClr val="tx1"/>
                </a:solidFill>
                <a:latin typeface="Montserrat" panose="00000500000000000000" pitchFamily="2" charset="0"/>
              </a:rPr>
              <a:t>facilitar la transición al mercado de tecnologías relacionadas con el agua.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latin typeface="Montserrat"/>
                <a:sym typeface="Montserrat"/>
              </a:rPr>
              <a:t>Soporte a empresas, pymes y startups para el desarrollo de </a:t>
            </a:r>
            <a:r>
              <a:rPr lang="es" sz="1400" b="1" dirty="0">
                <a:latin typeface="Montserrat"/>
                <a:sym typeface="Montserrat"/>
              </a:rPr>
              <a:t>nuevos productos y servicios </a:t>
            </a:r>
            <a:r>
              <a:rPr lang="es" sz="1400" dirty="0">
                <a:latin typeface="Montserrat"/>
                <a:sym typeface="Montserrat"/>
              </a:rPr>
              <a:t>en torno al agua.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latin typeface="Montserrat"/>
                <a:sym typeface="Montserrat"/>
              </a:rPr>
              <a:t>Open calls. Programas de </a:t>
            </a:r>
            <a:r>
              <a:rPr lang="es" sz="1400" b="1" dirty="0">
                <a:latin typeface="Montserrat"/>
                <a:sym typeface="Montserrat"/>
              </a:rPr>
              <a:t>aceleración</a:t>
            </a:r>
            <a:r>
              <a:rPr lang="es" sz="1400" dirty="0">
                <a:latin typeface="Montserrat"/>
                <a:sym typeface="Montserrat"/>
              </a:rPr>
              <a:t>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latin typeface="Montserrat"/>
                <a:sym typeface="Montserrat"/>
              </a:rPr>
              <a:t>Atracción de oportunidades de </a:t>
            </a:r>
            <a:r>
              <a:rPr lang="es" sz="1400" b="1" dirty="0">
                <a:latin typeface="Montserrat"/>
                <a:sym typeface="Montserrat"/>
              </a:rPr>
              <a:t>inversión</a:t>
            </a:r>
            <a:r>
              <a:rPr lang="es" sz="1400" dirty="0">
                <a:latin typeface="Montserrat"/>
                <a:sym typeface="Montserrat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00F74C5-D5D7-2D3E-FA87-EFBCE20D3FFE}"/>
              </a:ext>
            </a:extLst>
          </p:cNvPr>
          <p:cNvSpPr txBox="1"/>
          <p:nvPr/>
        </p:nvSpPr>
        <p:spPr>
          <a:xfrm>
            <a:off x="6617894" y="3980552"/>
            <a:ext cx="48600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2400" b="1" dirty="0">
                <a:solidFill>
                  <a:schemeClr val="accent4"/>
                </a:solidFill>
                <a:latin typeface="Montserrat"/>
                <a:sym typeface="Montserrat"/>
              </a:rPr>
              <a:t>Educación</a:t>
            </a:r>
          </a:p>
          <a:p>
            <a:pPr algn="ctr"/>
            <a:endParaRPr lang="es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solidFill>
                  <a:schemeClr val="tx1"/>
                </a:solidFill>
                <a:latin typeface="Montserrat"/>
                <a:sym typeface="Montserrat"/>
              </a:rPr>
              <a:t>Reforzar las capacidades de las universidades.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b="1" dirty="0">
                <a:latin typeface="Montserrat"/>
                <a:sym typeface="Montserrat"/>
              </a:rPr>
              <a:t>Punto de encuentro </a:t>
            </a:r>
            <a:r>
              <a:rPr lang="es" sz="1400" dirty="0">
                <a:latin typeface="Montserrat"/>
                <a:sym typeface="Montserrat"/>
              </a:rPr>
              <a:t>de grupos de investigación y centros tecnológicos.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solidFill>
                  <a:schemeClr val="tx1"/>
                </a:solidFill>
                <a:latin typeface="Montserrat"/>
                <a:sym typeface="Montserrat"/>
              </a:rPr>
              <a:t>Puesta en marcha de un </a:t>
            </a:r>
            <a:r>
              <a:rPr lang="es" sz="1400" b="1" dirty="0">
                <a:solidFill>
                  <a:schemeClr val="tx1"/>
                </a:solidFill>
                <a:latin typeface="Montserrat"/>
                <a:sym typeface="Montserrat"/>
              </a:rPr>
              <a:t>Centro de conocimiento del agua </a:t>
            </a:r>
            <a:r>
              <a:rPr lang="es" sz="1400" dirty="0">
                <a:solidFill>
                  <a:schemeClr val="tx1"/>
                </a:solidFill>
                <a:latin typeface="Montserrat"/>
                <a:sym typeface="Montserrat"/>
              </a:rPr>
              <a:t>en Málaga.</a:t>
            </a:r>
          </a:p>
        </p:txBody>
      </p:sp>
    </p:spTree>
    <p:extLst>
      <p:ext uri="{BB962C8B-B14F-4D97-AF65-F5344CB8AC3E}">
        <p14:creationId xmlns:p14="http://schemas.microsoft.com/office/powerpoint/2010/main" val="275582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1DB3-F943-FBB5-67D2-10EE7E52F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94;p31">
            <a:extLst>
              <a:ext uri="{FF2B5EF4-FFF2-40B4-BE49-F238E27FC236}">
                <a16:creationId xmlns:a16="http://schemas.microsoft.com/office/drawing/2014/main" id="{563CDB89-3E94-262C-C8C6-62204A190D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530" y="-466134"/>
            <a:ext cx="7584179" cy="75937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A847DE7-19E4-70A9-CA46-35A137180104}"/>
              </a:ext>
            </a:extLst>
          </p:cNvPr>
          <p:cNvSpPr/>
          <p:nvPr/>
        </p:nvSpPr>
        <p:spPr>
          <a:xfrm>
            <a:off x="10373359" y="0"/>
            <a:ext cx="1629587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oogle Shape;493;p31">
            <a:extLst>
              <a:ext uri="{FF2B5EF4-FFF2-40B4-BE49-F238E27FC236}">
                <a16:creationId xmlns:a16="http://schemas.microsoft.com/office/drawing/2014/main" id="{55C46BBF-10B0-B934-CBD1-017CF6AB60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100" y="2843408"/>
            <a:ext cx="10739799" cy="4284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98;p31">
            <a:extLst>
              <a:ext uri="{FF2B5EF4-FFF2-40B4-BE49-F238E27FC236}">
                <a16:creationId xmlns:a16="http://schemas.microsoft.com/office/drawing/2014/main" id="{F52785E7-3A29-49C9-632A-35820905BD43}"/>
              </a:ext>
            </a:extLst>
          </p:cNvPr>
          <p:cNvSpPr txBox="1"/>
          <p:nvPr/>
        </p:nvSpPr>
        <p:spPr>
          <a:xfrm>
            <a:off x="5029464" y="3909750"/>
            <a:ext cx="2635832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Ubicación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Web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RRSS</a:t>
            </a: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499;p31">
            <a:extLst>
              <a:ext uri="{FF2B5EF4-FFF2-40B4-BE49-F238E27FC236}">
                <a16:creationId xmlns:a16="http://schemas.microsoft.com/office/drawing/2014/main" id="{869CB127-4EE6-3BF9-9CC8-B748EB8088E3}"/>
              </a:ext>
            </a:extLst>
          </p:cNvPr>
          <p:cNvSpPr txBox="1"/>
          <p:nvPr/>
        </p:nvSpPr>
        <p:spPr>
          <a:xfrm>
            <a:off x="1502317" y="3690696"/>
            <a:ext cx="425747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rgbClr val="D4744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Contacto    </a:t>
            </a:r>
            <a:r>
              <a:rPr lang="es" sz="2800" b="1" dirty="0">
                <a:solidFill>
                  <a:schemeClr val="l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" sz="2800" b="1" dirty="0">
                <a:solidFill>
                  <a:srgbClr val="D4744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2800" b="1" dirty="0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Google Shape;501;p31">
            <a:hlinkClick r:id="rId5"/>
            <a:extLst>
              <a:ext uri="{FF2B5EF4-FFF2-40B4-BE49-F238E27FC236}">
                <a16:creationId xmlns:a16="http://schemas.microsoft.com/office/drawing/2014/main" id="{5C39791C-1BC2-F430-C1DC-42E82CEF35F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4360" y="5781825"/>
            <a:ext cx="546745" cy="54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02;p31">
            <a:hlinkClick r:id="rId7"/>
            <a:extLst>
              <a:ext uri="{FF2B5EF4-FFF2-40B4-BE49-F238E27FC236}">
                <a16:creationId xmlns:a16="http://schemas.microsoft.com/office/drawing/2014/main" id="{AB82487D-4F58-033E-AEBD-D73925DD7CF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8649" y="5781825"/>
            <a:ext cx="546743" cy="54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03;p31">
            <a:hlinkClick r:id="rId9"/>
            <a:extLst>
              <a:ext uri="{FF2B5EF4-FFF2-40B4-BE49-F238E27FC236}">
                <a16:creationId xmlns:a16="http://schemas.microsoft.com/office/drawing/2014/main" id="{366F973A-2C23-6420-9E44-0F3D4DC39222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10073" y="5804365"/>
            <a:ext cx="546745" cy="54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04;p31">
            <a:hlinkClick r:id="rId11"/>
            <a:extLst>
              <a:ext uri="{FF2B5EF4-FFF2-40B4-BE49-F238E27FC236}">
                <a16:creationId xmlns:a16="http://schemas.microsoft.com/office/drawing/2014/main" id="{206BDD70-B878-E9D0-0287-4A6EAB91D2CB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48653" y="5804366"/>
            <a:ext cx="546745" cy="5467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00;p31">
            <a:extLst>
              <a:ext uri="{FF2B5EF4-FFF2-40B4-BE49-F238E27FC236}">
                <a16:creationId xmlns:a16="http://schemas.microsoft.com/office/drawing/2014/main" id="{ED0CA627-B28A-EBC4-6060-DCB7166DC749}"/>
              </a:ext>
            </a:extLst>
          </p:cNvPr>
          <p:cNvSpPr txBox="1"/>
          <p:nvPr/>
        </p:nvSpPr>
        <p:spPr>
          <a:xfrm>
            <a:off x="6478416" y="3690696"/>
            <a:ext cx="36342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Severo Ochoa, 4 3ª Planta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Parque Tecnológico de Andalucía - Málaga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innovairv.com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info@innovairv.com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5951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A989B-F043-A650-3028-5F1E3F22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9865005A-B0FC-B3A9-41A5-17082D590726}"/>
              </a:ext>
            </a:extLst>
          </p:cNvPr>
          <p:cNvSpPr/>
          <p:nvPr/>
        </p:nvSpPr>
        <p:spPr>
          <a:xfrm>
            <a:off x="589280" y="416689"/>
            <a:ext cx="1229360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420A87-27E4-48D9-2CBE-BA81B9559960}"/>
              </a:ext>
            </a:extLst>
          </p:cNvPr>
          <p:cNvSpPr/>
          <p:nvPr/>
        </p:nvSpPr>
        <p:spPr>
          <a:xfrm>
            <a:off x="10373359" y="0"/>
            <a:ext cx="1629587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oogle Shape;509;p32">
            <a:extLst>
              <a:ext uri="{FF2B5EF4-FFF2-40B4-BE49-F238E27FC236}">
                <a16:creationId xmlns:a16="http://schemas.microsoft.com/office/drawing/2014/main" id="{3797D0AC-A1E8-C395-D499-47188E0607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10;p32">
            <a:extLst>
              <a:ext uri="{FF2B5EF4-FFF2-40B4-BE49-F238E27FC236}">
                <a16:creationId xmlns:a16="http://schemas.microsoft.com/office/drawing/2014/main" id="{D16F2131-3A2A-BE49-245A-27ADB47B818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668" y="3046624"/>
            <a:ext cx="3216664" cy="764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511;p32">
            <a:extLst>
              <a:ext uri="{FF2B5EF4-FFF2-40B4-BE49-F238E27FC236}">
                <a16:creationId xmlns:a16="http://schemas.microsoft.com/office/drawing/2014/main" id="{F09C3AF6-51B6-17C8-B22E-B432E8F6FFED}"/>
              </a:ext>
            </a:extLst>
          </p:cNvPr>
          <p:cNvCxnSpPr>
            <a:cxnSpLocks/>
          </p:cNvCxnSpPr>
          <p:nvPr/>
        </p:nvCxnSpPr>
        <p:spPr>
          <a:xfrm>
            <a:off x="5058246" y="6019858"/>
            <a:ext cx="2075505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512;p32">
            <a:hlinkClick r:id="rId5"/>
            <a:extLst>
              <a:ext uri="{FF2B5EF4-FFF2-40B4-BE49-F238E27FC236}">
                <a16:creationId xmlns:a16="http://schemas.microsoft.com/office/drawing/2014/main" id="{A9B867F3-03A6-B0AE-35E7-2258C8E0D57D}"/>
              </a:ext>
            </a:extLst>
          </p:cNvPr>
          <p:cNvSpPr txBox="1"/>
          <p:nvPr/>
        </p:nvSpPr>
        <p:spPr>
          <a:xfrm>
            <a:off x="3622926" y="6019859"/>
            <a:ext cx="494614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innovairv.com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1816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5F232-CBEF-6FDB-F66D-30EA4CA4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>
            <a:extLst>
              <a:ext uri="{FF2B5EF4-FFF2-40B4-BE49-F238E27FC236}">
                <a16:creationId xmlns:a16="http://schemas.microsoft.com/office/drawing/2014/main" id="{453620F9-F066-4DC5-7F68-EA4A7E9B65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022" y="0"/>
            <a:ext cx="122690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8;p13">
            <a:extLst>
              <a:ext uri="{FF2B5EF4-FFF2-40B4-BE49-F238E27FC236}">
                <a16:creationId xmlns:a16="http://schemas.microsoft.com/office/drawing/2014/main" id="{907A5854-7954-02CB-A5CB-9C590341E277}"/>
              </a:ext>
            </a:extLst>
          </p:cNvPr>
          <p:cNvSpPr txBox="1"/>
          <p:nvPr/>
        </p:nvSpPr>
        <p:spPr>
          <a:xfrm>
            <a:off x="623380" y="584149"/>
            <a:ext cx="100600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i="0" dirty="0">
                <a:solidFill>
                  <a:schemeClr val="bg1"/>
                </a:solidFill>
                <a:effectLst/>
                <a:latin typeface="Montserrat Medium" panose="00000600000000000000" pitchFamily="2" charset="0"/>
              </a:rPr>
              <a:t>Contenido</a:t>
            </a:r>
            <a:endParaRPr lang="es-ES" sz="4400" b="1" dirty="0">
              <a:solidFill>
                <a:schemeClr val="bg1"/>
              </a:solidFill>
              <a:latin typeface="Montserrat Medium" panose="000006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85;p14">
            <a:extLst>
              <a:ext uri="{FF2B5EF4-FFF2-40B4-BE49-F238E27FC236}">
                <a16:creationId xmlns:a16="http://schemas.microsoft.com/office/drawing/2014/main" id="{1659603E-CF7B-F22C-E4D6-BEA97F518CDC}"/>
              </a:ext>
            </a:extLst>
          </p:cNvPr>
          <p:cNvSpPr/>
          <p:nvPr/>
        </p:nvSpPr>
        <p:spPr>
          <a:xfrm>
            <a:off x="6735917" y="1574974"/>
            <a:ext cx="4587433" cy="102932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86;p14">
            <a:extLst>
              <a:ext uri="{FF2B5EF4-FFF2-40B4-BE49-F238E27FC236}">
                <a16:creationId xmlns:a16="http://schemas.microsoft.com/office/drawing/2014/main" id="{59FD358C-9B0F-049A-35AF-DCECA238D1AF}"/>
              </a:ext>
            </a:extLst>
          </p:cNvPr>
          <p:cNvSpPr txBox="1"/>
          <p:nvPr/>
        </p:nvSpPr>
        <p:spPr>
          <a:xfrm>
            <a:off x="7133301" y="1653507"/>
            <a:ext cx="78555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D4744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4000" dirty="0">
              <a:solidFill>
                <a:srgbClr val="D4744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" name="Google Shape;87;p14">
            <a:extLst>
              <a:ext uri="{FF2B5EF4-FFF2-40B4-BE49-F238E27FC236}">
                <a16:creationId xmlns:a16="http://schemas.microsoft.com/office/drawing/2014/main" id="{ACCFB3C9-2FE5-E9CA-7E50-E3A40A6AF2EA}"/>
              </a:ext>
            </a:extLst>
          </p:cNvPr>
          <p:cNvSpPr txBox="1"/>
          <p:nvPr/>
        </p:nvSpPr>
        <p:spPr>
          <a:xfrm>
            <a:off x="7918856" y="1833718"/>
            <a:ext cx="311130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Proyectos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Google Shape;85;p14">
            <a:extLst>
              <a:ext uri="{FF2B5EF4-FFF2-40B4-BE49-F238E27FC236}">
                <a16:creationId xmlns:a16="http://schemas.microsoft.com/office/drawing/2014/main" id="{A76C9C6A-868E-8FEF-C925-A8CA2982FFE6}"/>
              </a:ext>
            </a:extLst>
          </p:cNvPr>
          <p:cNvSpPr/>
          <p:nvPr/>
        </p:nvSpPr>
        <p:spPr>
          <a:xfrm>
            <a:off x="668164" y="1574974"/>
            <a:ext cx="4587433" cy="102932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6;p14">
            <a:extLst>
              <a:ext uri="{FF2B5EF4-FFF2-40B4-BE49-F238E27FC236}">
                <a16:creationId xmlns:a16="http://schemas.microsoft.com/office/drawing/2014/main" id="{94EE384B-576A-1493-E640-3277A844C5A2}"/>
              </a:ext>
            </a:extLst>
          </p:cNvPr>
          <p:cNvSpPr txBox="1"/>
          <p:nvPr/>
        </p:nvSpPr>
        <p:spPr>
          <a:xfrm>
            <a:off x="1095472" y="1689539"/>
            <a:ext cx="78555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D4744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4000" dirty="0">
              <a:solidFill>
                <a:srgbClr val="D4744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" name="Google Shape;87;p14">
            <a:extLst>
              <a:ext uri="{FF2B5EF4-FFF2-40B4-BE49-F238E27FC236}">
                <a16:creationId xmlns:a16="http://schemas.microsoft.com/office/drawing/2014/main" id="{E6BF6A35-9FB0-814C-E5BD-DEE58FDE4F6B}"/>
              </a:ext>
            </a:extLst>
          </p:cNvPr>
          <p:cNvSpPr txBox="1"/>
          <p:nvPr/>
        </p:nvSpPr>
        <p:spPr>
          <a:xfrm>
            <a:off x="1881027" y="1858817"/>
            <a:ext cx="237968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Fundación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" name="Google Shape;85;p14">
            <a:extLst>
              <a:ext uri="{FF2B5EF4-FFF2-40B4-BE49-F238E27FC236}">
                <a16:creationId xmlns:a16="http://schemas.microsoft.com/office/drawing/2014/main" id="{C0E0C723-06AB-96CF-7B7E-E6FD644BFEA3}"/>
              </a:ext>
            </a:extLst>
          </p:cNvPr>
          <p:cNvSpPr/>
          <p:nvPr/>
        </p:nvSpPr>
        <p:spPr>
          <a:xfrm>
            <a:off x="1488249" y="2775286"/>
            <a:ext cx="3767348" cy="6275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87;p14">
            <a:extLst>
              <a:ext uri="{FF2B5EF4-FFF2-40B4-BE49-F238E27FC236}">
                <a16:creationId xmlns:a16="http://schemas.microsoft.com/office/drawing/2014/main" id="{6FC78C3F-7F74-61C6-2B85-C92E0236E772}"/>
              </a:ext>
            </a:extLst>
          </p:cNvPr>
          <p:cNvSpPr txBox="1"/>
          <p:nvPr/>
        </p:nvSpPr>
        <p:spPr>
          <a:xfrm>
            <a:off x="2120526" y="2858226"/>
            <a:ext cx="237968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Nuestra actividad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85;p14">
            <a:extLst>
              <a:ext uri="{FF2B5EF4-FFF2-40B4-BE49-F238E27FC236}">
                <a16:creationId xmlns:a16="http://schemas.microsoft.com/office/drawing/2014/main" id="{36150060-E45B-B073-5B9F-134114E092AB}"/>
              </a:ext>
            </a:extLst>
          </p:cNvPr>
          <p:cNvSpPr/>
          <p:nvPr/>
        </p:nvSpPr>
        <p:spPr>
          <a:xfrm>
            <a:off x="1488249" y="4447115"/>
            <a:ext cx="3767348" cy="6275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85;p14">
            <a:extLst>
              <a:ext uri="{FF2B5EF4-FFF2-40B4-BE49-F238E27FC236}">
                <a16:creationId xmlns:a16="http://schemas.microsoft.com/office/drawing/2014/main" id="{CE8D3556-DB4A-6F47-8DFA-9BB4EE382DC4}"/>
              </a:ext>
            </a:extLst>
          </p:cNvPr>
          <p:cNvSpPr/>
          <p:nvPr/>
        </p:nvSpPr>
        <p:spPr>
          <a:xfrm>
            <a:off x="1488249" y="3606449"/>
            <a:ext cx="3767348" cy="6275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85;p14">
            <a:extLst>
              <a:ext uri="{FF2B5EF4-FFF2-40B4-BE49-F238E27FC236}">
                <a16:creationId xmlns:a16="http://schemas.microsoft.com/office/drawing/2014/main" id="{CBDFD547-BFDE-1831-15F2-24302F95983E}"/>
              </a:ext>
            </a:extLst>
          </p:cNvPr>
          <p:cNvSpPr/>
          <p:nvPr/>
        </p:nvSpPr>
        <p:spPr>
          <a:xfrm>
            <a:off x="1488249" y="5338798"/>
            <a:ext cx="3767348" cy="6275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A15A2FC-88BC-3D26-81C1-0EA99C15EBD5}"/>
              </a:ext>
            </a:extLst>
          </p:cNvPr>
          <p:cNvSpPr/>
          <p:nvPr/>
        </p:nvSpPr>
        <p:spPr>
          <a:xfrm>
            <a:off x="1761316" y="2953972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95410A0-E945-2F6A-3C8D-AB1B34235E4C}"/>
              </a:ext>
            </a:extLst>
          </p:cNvPr>
          <p:cNvSpPr/>
          <p:nvPr/>
        </p:nvSpPr>
        <p:spPr>
          <a:xfrm>
            <a:off x="1761316" y="3785135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Google Shape;87;p14">
            <a:extLst>
              <a:ext uri="{FF2B5EF4-FFF2-40B4-BE49-F238E27FC236}">
                <a16:creationId xmlns:a16="http://schemas.microsoft.com/office/drawing/2014/main" id="{F8E3DB3E-ACD8-C648-BDA2-748C978E72B1}"/>
              </a:ext>
            </a:extLst>
          </p:cNvPr>
          <p:cNvSpPr txBox="1"/>
          <p:nvPr/>
        </p:nvSpPr>
        <p:spPr>
          <a:xfrm>
            <a:off x="2106288" y="3702323"/>
            <a:ext cx="237968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Miembros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87;p14">
            <a:extLst>
              <a:ext uri="{FF2B5EF4-FFF2-40B4-BE49-F238E27FC236}">
                <a16:creationId xmlns:a16="http://schemas.microsoft.com/office/drawing/2014/main" id="{FF46D389-C43D-C567-877D-AAA3E253BE1B}"/>
              </a:ext>
            </a:extLst>
          </p:cNvPr>
          <p:cNvSpPr txBox="1"/>
          <p:nvPr/>
        </p:nvSpPr>
        <p:spPr>
          <a:xfrm>
            <a:off x="2120526" y="4526858"/>
            <a:ext cx="298182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Alianzas estratégicas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066FD55-5F28-1F93-1ABB-2D0CBABFD843}"/>
              </a:ext>
            </a:extLst>
          </p:cNvPr>
          <p:cNvSpPr/>
          <p:nvPr/>
        </p:nvSpPr>
        <p:spPr>
          <a:xfrm>
            <a:off x="1739609" y="4627707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8A698C6-F633-02C0-F56B-E1F96655E729}"/>
              </a:ext>
            </a:extLst>
          </p:cNvPr>
          <p:cNvSpPr/>
          <p:nvPr/>
        </p:nvSpPr>
        <p:spPr>
          <a:xfrm>
            <a:off x="1739610" y="5517484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Google Shape;87;p14">
            <a:extLst>
              <a:ext uri="{FF2B5EF4-FFF2-40B4-BE49-F238E27FC236}">
                <a16:creationId xmlns:a16="http://schemas.microsoft.com/office/drawing/2014/main" id="{FED3B070-3F4F-D0DC-865A-D95DF288D3A0}"/>
              </a:ext>
            </a:extLst>
          </p:cNvPr>
          <p:cNvSpPr txBox="1"/>
          <p:nvPr/>
        </p:nvSpPr>
        <p:spPr>
          <a:xfrm>
            <a:off x="2106288" y="5397135"/>
            <a:ext cx="298182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Áreas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85;p14">
            <a:extLst>
              <a:ext uri="{FF2B5EF4-FFF2-40B4-BE49-F238E27FC236}">
                <a16:creationId xmlns:a16="http://schemas.microsoft.com/office/drawing/2014/main" id="{57C5DCF1-E83F-8871-819C-65CF29275E08}"/>
              </a:ext>
            </a:extLst>
          </p:cNvPr>
          <p:cNvSpPr/>
          <p:nvPr/>
        </p:nvSpPr>
        <p:spPr>
          <a:xfrm>
            <a:off x="7526078" y="2753559"/>
            <a:ext cx="3767348" cy="65371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97BAA6B-8EE3-3FE0-2D73-7D3374837CED}"/>
              </a:ext>
            </a:extLst>
          </p:cNvPr>
          <p:cNvSpPr/>
          <p:nvPr/>
        </p:nvSpPr>
        <p:spPr>
          <a:xfrm>
            <a:off x="7780140" y="2943321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Google Shape;87;p14">
            <a:extLst>
              <a:ext uri="{FF2B5EF4-FFF2-40B4-BE49-F238E27FC236}">
                <a16:creationId xmlns:a16="http://schemas.microsoft.com/office/drawing/2014/main" id="{E11B91A5-B126-B6C6-A2B1-B523CEF2FD84}"/>
              </a:ext>
            </a:extLst>
          </p:cNvPr>
          <p:cNvSpPr txBox="1"/>
          <p:nvPr/>
        </p:nvSpPr>
        <p:spPr>
          <a:xfrm>
            <a:off x="8125114" y="2855924"/>
            <a:ext cx="237968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CENIT &amp; CENIT2.0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85;p14">
            <a:extLst>
              <a:ext uri="{FF2B5EF4-FFF2-40B4-BE49-F238E27FC236}">
                <a16:creationId xmlns:a16="http://schemas.microsoft.com/office/drawing/2014/main" id="{561ACC3F-A6C8-81A0-8735-DFAC0318D911}"/>
              </a:ext>
            </a:extLst>
          </p:cNvPr>
          <p:cNvSpPr/>
          <p:nvPr/>
        </p:nvSpPr>
        <p:spPr>
          <a:xfrm>
            <a:off x="7526078" y="3612841"/>
            <a:ext cx="3767348" cy="6147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570AAF2B-73D2-4761-7064-3E90611C0E30}"/>
              </a:ext>
            </a:extLst>
          </p:cNvPr>
          <p:cNvSpPr/>
          <p:nvPr/>
        </p:nvSpPr>
        <p:spPr>
          <a:xfrm>
            <a:off x="7780144" y="3786642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Google Shape;87;p14">
            <a:extLst>
              <a:ext uri="{FF2B5EF4-FFF2-40B4-BE49-F238E27FC236}">
                <a16:creationId xmlns:a16="http://schemas.microsoft.com/office/drawing/2014/main" id="{B0845321-B266-6441-4EAA-03F1D1A59055}"/>
              </a:ext>
            </a:extLst>
          </p:cNvPr>
          <p:cNvSpPr txBox="1"/>
          <p:nvPr/>
        </p:nvSpPr>
        <p:spPr>
          <a:xfrm>
            <a:off x="8125116" y="3684504"/>
            <a:ext cx="269933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IA Sistemas de riego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" name="Google Shape;85;p14">
            <a:extLst>
              <a:ext uri="{FF2B5EF4-FFF2-40B4-BE49-F238E27FC236}">
                <a16:creationId xmlns:a16="http://schemas.microsoft.com/office/drawing/2014/main" id="{A6A72A1F-D63F-24D1-DBB9-DC4C2D36999C}"/>
              </a:ext>
            </a:extLst>
          </p:cNvPr>
          <p:cNvSpPr/>
          <p:nvPr/>
        </p:nvSpPr>
        <p:spPr>
          <a:xfrm>
            <a:off x="7526078" y="4453510"/>
            <a:ext cx="3767348" cy="62112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ED82032C-5F69-3013-916E-B6478A53162C}"/>
              </a:ext>
            </a:extLst>
          </p:cNvPr>
          <p:cNvSpPr/>
          <p:nvPr/>
        </p:nvSpPr>
        <p:spPr>
          <a:xfrm>
            <a:off x="7780141" y="4622689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Google Shape;87;p14">
            <a:extLst>
              <a:ext uri="{FF2B5EF4-FFF2-40B4-BE49-F238E27FC236}">
                <a16:creationId xmlns:a16="http://schemas.microsoft.com/office/drawing/2014/main" id="{E3D40C48-F608-16F5-ACAD-BEDE1768B69B}"/>
              </a:ext>
            </a:extLst>
          </p:cNvPr>
          <p:cNvSpPr txBox="1"/>
          <p:nvPr/>
        </p:nvSpPr>
        <p:spPr>
          <a:xfrm>
            <a:off x="8125116" y="4526945"/>
            <a:ext cx="31982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Limpulación 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85;p14">
            <a:extLst>
              <a:ext uri="{FF2B5EF4-FFF2-40B4-BE49-F238E27FC236}">
                <a16:creationId xmlns:a16="http://schemas.microsoft.com/office/drawing/2014/main" id="{BFFE3BFE-B393-5739-EC88-ED4777205974}"/>
              </a:ext>
            </a:extLst>
          </p:cNvPr>
          <p:cNvSpPr/>
          <p:nvPr/>
        </p:nvSpPr>
        <p:spPr>
          <a:xfrm>
            <a:off x="7526078" y="5329974"/>
            <a:ext cx="3767348" cy="62112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81489143-4ED6-9E60-BE29-6100615F5E43}"/>
              </a:ext>
            </a:extLst>
          </p:cNvPr>
          <p:cNvSpPr/>
          <p:nvPr/>
        </p:nvSpPr>
        <p:spPr>
          <a:xfrm>
            <a:off x="7780140" y="5512609"/>
            <a:ext cx="259139" cy="2701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Google Shape;87;p14">
            <a:extLst>
              <a:ext uri="{FF2B5EF4-FFF2-40B4-BE49-F238E27FC236}">
                <a16:creationId xmlns:a16="http://schemas.microsoft.com/office/drawing/2014/main" id="{D7376AE7-8DC3-3B01-1414-9B0F8CF2CCF3}"/>
              </a:ext>
            </a:extLst>
          </p:cNvPr>
          <p:cNvSpPr txBox="1"/>
          <p:nvPr/>
        </p:nvSpPr>
        <p:spPr>
          <a:xfrm>
            <a:off x="8125116" y="5397136"/>
            <a:ext cx="31982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EIT KIC </a:t>
            </a:r>
            <a:r>
              <a:rPr lang="es-ES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Water</a:t>
            </a:r>
            <a:endParaRPr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829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4ED61-0BD7-B8D9-B91C-770F89FDE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2;p19">
            <a:extLst>
              <a:ext uri="{FF2B5EF4-FFF2-40B4-BE49-F238E27FC236}">
                <a16:creationId xmlns:a16="http://schemas.microsoft.com/office/drawing/2014/main" id="{39EEAF00-7CF5-308D-E960-81D8607C0824}"/>
              </a:ext>
            </a:extLst>
          </p:cNvPr>
          <p:cNvPicPr preferRelativeResize="0"/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4899259" y="-656620"/>
            <a:ext cx="8210039" cy="8193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8;p15">
            <a:extLst>
              <a:ext uri="{FF2B5EF4-FFF2-40B4-BE49-F238E27FC236}">
                <a16:creationId xmlns:a16="http://schemas.microsoft.com/office/drawing/2014/main" id="{E848C591-31C4-B4A6-7C83-7CFFFDB56B8F}"/>
              </a:ext>
            </a:extLst>
          </p:cNvPr>
          <p:cNvSpPr txBox="1"/>
          <p:nvPr/>
        </p:nvSpPr>
        <p:spPr>
          <a:xfrm>
            <a:off x="2922578" y="389738"/>
            <a:ext cx="51923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¿Qué es Innova IRV?</a:t>
            </a:r>
            <a:endParaRPr sz="3200" b="1" dirty="0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BC3D08F9-DD78-E96A-B773-188C8A0A780B}"/>
              </a:ext>
            </a:extLst>
          </p:cNvPr>
          <p:cNvSpPr txBox="1"/>
          <p:nvPr/>
        </p:nvSpPr>
        <p:spPr>
          <a:xfrm>
            <a:off x="2882797" y="1299313"/>
            <a:ext cx="883676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Innova IRV es una </a:t>
            </a:r>
            <a:r>
              <a:rPr lang="es" sz="1600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Fundación basada en un modelo </a:t>
            </a:r>
            <a:r>
              <a:rPr lang="es-ES" sz="1600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privado-público, cuyo objetivo es ayudar al crecimiento y consolidación de la </a:t>
            </a:r>
            <a:r>
              <a:rPr lang="es-ES" sz="1600" b="1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industria generadora de tecnologías digitales</a:t>
            </a:r>
            <a:r>
              <a:rPr lang="es-ES" sz="1600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en nuestro país a través de: </a:t>
            </a:r>
          </a:p>
        </p:txBody>
      </p:sp>
      <p:pic>
        <p:nvPicPr>
          <p:cNvPr id="8" name="Imagen 7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B5F739C7-BA38-70C3-6392-BF12D59C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757" y="2565909"/>
            <a:ext cx="3564841" cy="3583504"/>
          </a:xfrm>
          <a:prstGeom prst="rect">
            <a:avLst/>
          </a:prstGeom>
        </p:spPr>
      </p:pic>
      <p:pic>
        <p:nvPicPr>
          <p:cNvPr id="9" name="Google Shape;96;p15">
            <a:extLst>
              <a:ext uri="{FF2B5EF4-FFF2-40B4-BE49-F238E27FC236}">
                <a16:creationId xmlns:a16="http://schemas.microsoft.com/office/drawing/2014/main" id="{844F8842-9C5F-9DD6-CD7B-8ED27D72B2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6023" y="1"/>
            <a:ext cx="251918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60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6105E-D567-C892-F518-BB612FECF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n 105">
            <a:extLst>
              <a:ext uri="{FF2B5EF4-FFF2-40B4-BE49-F238E27FC236}">
                <a16:creationId xmlns:a16="http://schemas.microsoft.com/office/drawing/2014/main" id="{615AEC76-FD94-A132-9BA5-E08F5A3F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" y="-19793"/>
            <a:ext cx="12298680" cy="6877793"/>
          </a:xfrm>
          <a:prstGeom prst="rect">
            <a:avLst/>
          </a:prstGeom>
        </p:spPr>
      </p:pic>
      <p:sp>
        <p:nvSpPr>
          <p:cNvPr id="109" name="Rectángulo 108">
            <a:extLst>
              <a:ext uri="{FF2B5EF4-FFF2-40B4-BE49-F238E27FC236}">
                <a16:creationId xmlns:a16="http://schemas.microsoft.com/office/drawing/2014/main" id="{488A98C6-B518-8834-21E5-A969E208DA9B}"/>
              </a:ext>
            </a:extLst>
          </p:cNvPr>
          <p:cNvSpPr/>
          <p:nvPr/>
        </p:nvSpPr>
        <p:spPr>
          <a:xfrm>
            <a:off x="312516" y="416689"/>
            <a:ext cx="1377388" cy="83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9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16BC0-E556-5445-93EA-9ADBA5B0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2;p19">
            <a:extLst>
              <a:ext uri="{FF2B5EF4-FFF2-40B4-BE49-F238E27FC236}">
                <a16:creationId xmlns:a16="http://schemas.microsoft.com/office/drawing/2014/main" id="{A1F196A3-AC28-AF8F-611D-844A4003F07A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4899259" y="-656620"/>
            <a:ext cx="8210039" cy="81932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402AB9-520C-949E-6395-54A3F10FD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866293"/>
              </p:ext>
            </p:extLst>
          </p:nvPr>
        </p:nvGraphicFramePr>
        <p:xfrm>
          <a:off x="3233639" y="1787450"/>
          <a:ext cx="5320696" cy="397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oogle Shape;203;p20">
            <a:extLst>
              <a:ext uri="{FF2B5EF4-FFF2-40B4-BE49-F238E27FC236}">
                <a16:creationId xmlns:a16="http://schemas.microsoft.com/office/drawing/2014/main" id="{97E1C312-ADA3-9D69-A86F-7D4C1DF005F0}"/>
              </a:ext>
            </a:extLst>
          </p:cNvPr>
          <p:cNvSpPr txBox="1"/>
          <p:nvPr/>
        </p:nvSpPr>
        <p:spPr>
          <a:xfrm>
            <a:off x="619629" y="351930"/>
            <a:ext cx="566338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Alianzas estratégicas</a:t>
            </a:r>
            <a:endParaRPr sz="3200" b="1" dirty="0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99;p15">
            <a:extLst>
              <a:ext uri="{FF2B5EF4-FFF2-40B4-BE49-F238E27FC236}">
                <a16:creationId xmlns:a16="http://schemas.microsoft.com/office/drawing/2014/main" id="{B12E6C6C-5F53-1B97-53CF-D06C403991A7}"/>
              </a:ext>
            </a:extLst>
          </p:cNvPr>
          <p:cNvSpPr txBox="1"/>
          <p:nvPr/>
        </p:nvSpPr>
        <p:spPr>
          <a:xfrm>
            <a:off x="6144010" y="4747303"/>
            <a:ext cx="300459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Provisión de </a:t>
            </a:r>
          </a:p>
          <a:p>
            <a:pPr lvl="0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talento</a:t>
            </a:r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27F3C46-FEC4-153A-0793-02AF91B9A83B}"/>
              </a:ext>
            </a:extLst>
          </p:cNvPr>
          <p:cNvSpPr txBox="1"/>
          <p:nvPr/>
        </p:nvSpPr>
        <p:spPr>
          <a:xfrm>
            <a:off x="6010697" y="3375017"/>
            <a:ext cx="245626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Proyectos PÚBLICO-PRIVADOS de Investigación</a:t>
            </a:r>
          </a:p>
        </p:txBody>
      </p:sp>
      <p:sp>
        <p:nvSpPr>
          <p:cNvPr id="7" name="Google Shape;99;p15">
            <a:extLst>
              <a:ext uri="{FF2B5EF4-FFF2-40B4-BE49-F238E27FC236}">
                <a16:creationId xmlns:a16="http://schemas.microsoft.com/office/drawing/2014/main" id="{FABF306C-93E7-5E81-F746-CD0F9B626E8B}"/>
              </a:ext>
            </a:extLst>
          </p:cNvPr>
          <p:cNvSpPr txBox="1"/>
          <p:nvPr/>
        </p:nvSpPr>
        <p:spPr>
          <a:xfrm>
            <a:off x="2581511" y="4755222"/>
            <a:ext cx="300459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r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Prestación de</a:t>
            </a:r>
          </a:p>
          <a:p>
            <a:pPr lvl="0" algn="r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servicios</a:t>
            </a:r>
          </a:p>
        </p:txBody>
      </p:sp>
      <p:sp>
        <p:nvSpPr>
          <p:cNvPr id="8" name="Google Shape;99;p15">
            <a:extLst>
              <a:ext uri="{FF2B5EF4-FFF2-40B4-BE49-F238E27FC236}">
                <a16:creationId xmlns:a16="http://schemas.microsoft.com/office/drawing/2014/main" id="{2EF807C3-1CE1-F63B-0892-81C6CDE6B6A3}"/>
              </a:ext>
            </a:extLst>
          </p:cNvPr>
          <p:cNvSpPr txBox="1"/>
          <p:nvPr/>
        </p:nvSpPr>
        <p:spPr>
          <a:xfrm>
            <a:off x="3729153" y="3383931"/>
            <a:ext cx="212379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r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Proyectos PRIVADO-PÚBLICOS de Innovación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2FDA2F5-39DA-9C9D-7AE8-4DF7AC5F6A33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5893987" y="1787450"/>
            <a:ext cx="0" cy="39774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9;p15">
            <a:extLst>
              <a:ext uri="{FF2B5EF4-FFF2-40B4-BE49-F238E27FC236}">
                <a16:creationId xmlns:a16="http://schemas.microsoft.com/office/drawing/2014/main" id="{741F416E-0108-29BB-50B0-0924597E1012}"/>
              </a:ext>
            </a:extLst>
          </p:cNvPr>
          <p:cNvSpPr txBox="1"/>
          <p:nvPr/>
        </p:nvSpPr>
        <p:spPr>
          <a:xfrm>
            <a:off x="4440170" y="2320140"/>
            <a:ext cx="300459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Grandes iniciativas </a:t>
            </a:r>
          </a:p>
          <a:p>
            <a:pPr lvl="0" algn="ctr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transformadoras</a:t>
            </a:r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8A965D61-7B22-89A1-080E-43941F37E3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9182" y="2493567"/>
            <a:ext cx="1598720" cy="799360"/>
          </a:xfrm>
          <a:prstGeom prst="rect">
            <a:avLst/>
          </a:prstGeom>
        </p:spPr>
      </p:pic>
      <p:pic>
        <p:nvPicPr>
          <p:cNvPr id="14" name="Picture 2" descr="ITA - Instituto Tecnológico de Aragón (ITA)">
            <a:extLst>
              <a:ext uri="{FF2B5EF4-FFF2-40B4-BE49-F238E27FC236}">
                <a16:creationId xmlns:a16="http://schemas.microsoft.com/office/drawing/2014/main" id="{DC2DAC9E-4242-EF02-423C-89A703B2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22" y="3562039"/>
            <a:ext cx="1771512" cy="4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DEA4DD-FD83-05CC-0E73-061C4EAEB88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0281" b="31885"/>
          <a:stretch/>
        </p:blipFill>
        <p:spPr>
          <a:xfrm>
            <a:off x="8293298" y="2875978"/>
            <a:ext cx="2456265" cy="657223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C2FD4623-2FA3-C6F2-44A0-6FEF8776C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3757" y="3869996"/>
            <a:ext cx="2242381" cy="921795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49ADA190-FB80-6D23-7C1B-FEE3ED78895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9380" b="20963"/>
          <a:stretch/>
        </p:blipFill>
        <p:spPr>
          <a:xfrm>
            <a:off x="6617374" y="2035354"/>
            <a:ext cx="2397088" cy="760446"/>
          </a:xfrm>
          <a:prstGeom prst="rect">
            <a:avLst/>
          </a:prstGeom>
        </p:spPr>
      </p:pic>
      <p:pic>
        <p:nvPicPr>
          <p:cNvPr id="18" name="Imagen 17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1BCC4FBC-533E-D0A8-5623-4FB419D59C9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8609" y="4915431"/>
            <a:ext cx="1632949" cy="541262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B019EE41-F1C4-BE73-30FC-64572172E22A}"/>
              </a:ext>
            </a:extLst>
          </p:cNvPr>
          <p:cNvSpPr/>
          <p:nvPr/>
        </p:nvSpPr>
        <p:spPr>
          <a:xfrm>
            <a:off x="619629" y="1685926"/>
            <a:ext cx="2676023" cy="6155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Montserrat Medium" panose="00000600000000000000" pitchFamily="2" charset="0"/>
              </a:rPr>
              <a:t>Centros Tecnológicos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0539D3C-383A-8F29-38A0-B7B378D0CE16}"/>
              </a:ext>
            </a:extLst>
          </p:cNvPr>
          <p:cNvSpPr/>
          <p:nvPr/>
        </p:nvSpPr>
        <p:spPr>
          <a:xfrm>
            <a:off x="9294965" y="1685926"/>
            <a:ext cx="2277406" cy="6155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Montserrat Medium" panose="00000600000000000000" pitchFamily="2" charset="0"/>
              </a:rPr>
              <a:t>Universidades</a:t>
            </a:r>
          </a:p>
        </p:txBody>
      </p:sp>
      <p:pic>
        <p:nvPicPr>
          <p:cNvPr id="28" name="Google Shape;96;p15">
            <a:extLst>
              <a:ext uri="{FF2B5EF4-FFF2-40B4-BE49-F238E27FC236}">
                <a16:creationId xmlns:a16="http://schemas.microsoft.com/office/drawing/2014/main" id="{D1FC0A5D-5B3F-5475-0821-2FCD9E495C60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6455930"/>
            <a:ext cx="12288021" cy="44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20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527AE-EA99-7233-8748-CCA18D87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DF749651-F9EB-A46F-DF6B-0A50D76AB3C7}"/>
              </a:ext>
            </a:extLst>
          </p:cNvPr>
          <p:cNvSpPr/>
          <p:nvPr/>
        </p:nvSpPr>
        <p:spPr>
          <a:xfrm>
            <a:off x="589280" y="416689"/>
            <a:ext cx="1229360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D8A91341-33A4-5330-A1BF-018CA467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7785"/>
            <a:ext cx="12192000" cy="7013218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C5A58DBF-D09B-BF25-09A6-DE5D6EE371E0}"/>
              </a:ext>
            </a:extLst>
          </p:cNvPr>
          <p:cNvSpPr/>
          <p:nvPr/>
        </p:nvSpPr>
        <p:spPr>
          <a:xfrm>
            <a:off x="312516" y="416689"/>
            <a:ext cx="1377388" cy="83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18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85C63-7F4D-D5E9-B2A9-2299B1F93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82;p19">
            <a:extLst>
              <a:ext uri="{FF2B5EF4-FFF2-40B4-BE49-F238E27FC236}">
                <a16:creationId xmlns:a16="http://schemas.microsoft.com/office/drawing/2014/main" id="{F8755B7F-43F5-A3F0-0554-4B6342B98E68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4899259" y="-656620"/>
            <a:ext cx="8210039" cy="819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A98757F4-946C-D661-864A-AB89F1CC61F5}"/>
              </a:ext>
            </a:extLst>
          </p:cNvPr>
          <p:cNvSpPr/>
          <p:nvPr/>
        </p:nvSpPr>
        <p:spPr>
          <a:xfrm>
            <a:off x="589280" y="416689"/>
            <a:ext cx="1229360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Google Shape;203;p20">
            <a:extLst>
              <a:ext uri="{FF2B5EF4-FFF2-40B4-BE49-F238E27FC236}">
                <a16:creationId xmlns:a16="http://schemas.microsoft.com/office/drawing/2014/main" id="{AE7467B1-49D9-64A8-0D30-A40829831AA7}"/>
              </a:ext>
            </a:extLst>
          </p:cNvPr>
          <p:cNvSpPr txBox="1"/>
          <p:nvPr/>
        </p:nvSpPr>
        <p:spPr>
          <a:xfrm>
            <a:off x="835080" y="308667"/>
            <a:ext cx="622023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dirty="0">
                <a:solidFill>
                  <a:schemeClr val="accent4"/>
                </a:solidFill>
                <a:effectLst/>
                <a:latin typeface="Montserrat" pitchFamily="2" charset="0"/>
              </a:rPr>
              <a:t>Casos de colaboración e innovación en el ámbito de la economía circular</a:t>
            </a:r>
            <a:endParaRPr b="1" dirty="0">
              <a:solidFill>
                <a:schemeClr val="accent4"/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99;p15">
            <a:extLst>
              <a:ext uri="{FF2B5EF4-FFF2-40B4-BE49-F238E27FC236}">
                <a16:creationId xmlns:a16="http://schemas.microsoft.com/office/drawing/2014/main" id="{10475A81-B401-7870-4B6F-EC1F2FECEE5D}"/>
              </a:ext>
            </a:extLst>
          </p:cNvPr>
          <p:cNvSpPr txBox="1"/>
          <p:nvPr/>
        </p:nvSpPr>
        <p:spPr>
          <a:xfrm>
            <a:off x="924830" y="4641095"/>
            <a:ext cx="4821329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dirty="0">
                <a:effectLst/>
                <a:latin typeface="Montserrat" pitchFamily="2" charset="0"/>
              </a:rPr>
              <a:t>Desarrollo de una </a:t>
            </a:r>
            <a:r>
              <a:rPr lang="es-ES" sz="1300" b="1" i="0" dirty="0">
                <a:effectLst/>
                <a:latin typeface="Montserrat" pitchFamily="2" charset="0"/>
              </a:rPr>
              <a:t>Plataforma Digital para la Gestión de Comunidades Energéticas Inteligentes </a:t>
            </a:r>
            <a:r>
              <a:rPr lang="es-ES" sz="1300" b="0" i="0" dirty="0">
                <a:effectLst/>
                <a:latin typeface="Montserrat" pitchFamily="2" charset="0"/>
              </a:rPr>
              <a:t>que sea capaz de digitalizar todos los procesos asociados a las mismas a través de una herramienta </a:t>
            </a:r>
            <a:r>
              <a:rPr lang="es-ES" sz="1300" b="0" i="0" dirty="0" err="1">
                <a:effectLst/>
                <a:latin typeface="Montserrat" pitchFamily="2" charset="0"/>
              </a:rPr>
              <a:t>cloud</a:t>
            </a:r>
            <a:r>
              <a:rPr lang="es-ES" sz="1300" b="0" i="0" dirty="0">
                <a:effectLst/>
                <a:latin typeface="Montserrat" pitchFamily="2" charset="0"/>
              </a:rPr>
              <a:t>, mediante la aplicación de herramientas de </a:t>
            </a:r>
            <a:r>
              <a:rPr lang="es-ES" sz="1300" b="1" i="0" dirty="0">
                <a:effectLst/>
                <a:latin typeface="Montserrat" pitchFamily="2" charset="0"/>
              </a:rPr>
              <a:t>Inteligencia Artificial </a:t>
            </a:r>
            <a:r>
              <a:rPr lang="es-ES" sz="1300" b="0" i="0" dirty="0">
                <a:effectLst/>
                <a:latin typeface="Montserrat" pitchFamily="2" charset="0"/>
              </a:rPr>
              <a:t>y </a:t>
            </a:r>
            <a:r>
              <a:rPr lang="es-ES" sz="1300" b="1" i="0" dirty="0" err="1">
                <a:effectLst/>
                <a:latin typeface="Montserrat" pitchFamily="2" charset="0"/>
              </a:rPr>
              <a:t>Blockchain</a:t>
            </a:r>
            <a:r>
              <a:rPr lang="es-ES" sz="1300" b="0" i="0" dirty="0">
                <a:effectLst/>
                <a:latin typeface="Montserrat" pitchFamily="2" charset="0"/>
              </a:rPr>
              <a:t> sobre una arquitectura </a:t>
            </a:r>
            <a:r>
              <a:rPr lang="es-ES" sz="1300" b="1" i="0" dirty="0">
                <a:effectLst/>
                <a:latin typeface="Montserrat" pitchFamily="2" charset="0"/>
              </a:rPr>
              <a:t>Big Data</a:t>
            </a:r>
            <a:r>
              <a:rPr lang="es-ES" sz="1300" b="0" i="0" dirty="0">
                <a:effectLst/>
                <a:latin typeface="Montserrat" pitchFamily="2" charset="0"/>
              </a:rPr>
              <a:t>.</a:t>
            </a:r>
            <a:endParaRPr lang="es-ES" sz="1300" dirty="0"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C313C2-DDBD-A4E6-FA56-C39DA1A64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268" y="1718869"/>
            <a:ext cx="4726153" cy="2700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7A480B3-5327-0D83-C683-80371D681562}"/>
              </a:ext>
            </a:extLst>
          </p:cNvPr>
          <p:cNvSpPr/>
          <p:nvPr/>
        </p:nvSpPr>
        <p:spPr>
          <a:xfrm>
            <a:off x="1165654" y="4184955"/>
            <a:ext cx="2432018" cy="39700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Montserrat Medium" panose="00000600000000000000" pitchFamily="2" charset="0"/>
              </a:rPr>
              <a:t>CENIT &amp; CENIT2.0</a:t>
            </a:r>
          </a:p>
        </p:txBody>
      </p:sp>
      <p:sp>
        <p:nvSpPr>
          <p:cNvPr id="3" name="Google Shape;99;p15">
            <a:extLst>
              <a:ext uri="{FF2B5EF4-FFF2-40B4-BE49-F238E27FC236}">
                <a16:creationId xmlns:a16="http://schemas.microsoft.com/office/drawing/2014/main" id="{2F888CF9-7D13-A966-6F53-88DE92B749BE}"/>
              </a:ext>
            </a:extLst>
          </p:cNvPr>
          <p:cNvSpPr txBox="1"/>
          <p:nvPr/>
        </p:nvSpPr>
        <p:spPr>
          <a:xfrm>
            <a:off x="6376141" y="4641095"/>
            <a:ext cx="4850866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>
                <a:latin typeface="Montserrat" pitchFamily="2" charset="0"/>
              </a:rPr>
              <a:t>Desarrollo de un Sistema integral y avanzado para el </a:t>
            </a:r>
            <a:r>
              <a:rPr lang="es-ES" sz="1300" b="1" dirty="0">
                <a:latin typeface="Montserrat" pitchFamily="2" charset="0"/>
              </a:rPr>
              <a:t>monitoreo y control inteligente del riego en zonas verdes</a:t>
            </a:r>
            <a:r>
              <a:rPr lang="es-ES" sz="1300" dirty="0">
                <a:latin typeface="Montserrat" pitchFamily="2" charset="0"/>
              </a:rPr>
              <a:t> con el objetivo de mejorar la sostenibilidad, eficiencia y productividad de entornos agrícolas y urbanos, para </a:t>
            </a:r>
            <a:r>
              <a:rPr lang="es-ES" sz="1300" b="1" dirty="0">
                <a:latin typeface="Montserrat" pitchFamily="2" charset="0"/>
              </a:rPr>
              <a:t>optimización de recursos hídricos </a:t>
            </a:r>
            <a:r>
              <a:rPr lang="es-ES" sz="1300" dirty="0">
                <a:latin typeface="Montserrat" pitchFamily="2" charset="0"/>
              </a:rPr>
              <a:t>y un manejo más sostenible de entornos agrícolas y urbanos. </a:t>
            </a:r>
            <a:endParaRPr lang="es-ES" sz="1300" dirty="0"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n 3" descr="Humo en el campo&#10;&#10;El contenido generado por IA puede ser incorrecto.">
            <a:extLst>
              <a:ext uri="{FF2B5EF4-FFF2-40B4-BE49-F238E27FC236}">
                <a16:creationId xmlns:a16="http://schemas.microsoft.com/office/drawing/2014/main" id="{E4D2DAE8-889C-D18F-C3DD-854BB8DB2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r="5682"/>
          <a:stretch/>
        </p:blipFill>
        <p:spPr>
          <a:xfrm>
            <a:off x="6376141" y="1718869"/>
            <a:ext cx="4850866" cy="270815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E80F501-1BF1-2E46-811B-EFF9CD9BD460}"/>
              </a:ext>
            </a:extLst>
          </p:cNvPr>
          <p:cNvSpPr/>
          <p:nvPr/>
        </p:nvSpPr>
        <p:spPr>
          <a:xfrm>
            <a:off x="6645988" y="4184955"/>
            <a:ext cx="3164349" cy="39700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Montserrat Medium" panose="00000600000000000000" pitchFamily="2" charset="0"/>
              </a:rPr>
              <a:t>IA para sistemas de riego</a:t>
            </a:r>
          </a:p>
        </p:txBody>
      </p:sp>
    </p:spTree>
    <p:extLst>
      <p:ext uri="{BB962C8B-B14F-4D97-AF65-F5344CB8AC3E}">
        <p14:creationId xmlns:p14="http://schemas.microsoft.com/office/powerpoint/2010/main" val="17470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F645-B764-532E-597D-E1EC626A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2;p19">
            <a:extLst>
              <a:ext uri="{FF2B5EF4-FFF2-40B4-BE49-F238E27FC236}">
                <a16:creationId xmlns:a16="http://schemas.microsoft.com/office/drawing/2014/main" id="{69041D46-4F9E-2BAD-1611-B75EFAC4A06B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4899259" y="-656620"/>
            <a:ext cx="8210039" cy="819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E1525354-6571-904E-776D-6426A39FEAD1}"/>
              </a:ext>
            </a:extLst>
          </p:cNvPr>
          <p:cNvSpPr/>
          <p:nvPr/>
        </p:nvSpPr>
        <p:spPr>
          <a:xfrm>
            <a:off x="589280" y="416689"/>
            <a:ext cx="1229360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99;p15">
            <a:extLst>
              <a:ext uri="{FF2B5EF4-FFF2-40B4-BE49-F238E27FC236}">
                <a16:creationId xmlns:a16="http://schemas.microsoft.com/office/drawing/2014/main" id="{AEA73EBE-DCF7-6DE0-FDB8-54977A8F8B77}"/>
              </a:ext>
            </a:extLst>
          </p:cNvPr>
          <p:cNvSpPr txBox="1"/>
          <p:nvPr/>
        </p:nvSpPr>
        <p:spPr>
          <a:xfrm>
            <a:off x="581266" y="3310389"/>
            <a:ext cx="4940687" cy="12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fontAlgn="base">
              <a:spcAft>
                <a:spcPts val="400"/>
              </a:spcAft>
            </a:pPr>
            <a:r>
              <a:rPr lang="es-ES" sz="1600" dirty="0">
                <a:latin typeface="Montserrat" panose="00000500000000000000" pitchFamily="2" charset="0"/>
              </a:rPr>
              <a:t>Transformar la fracción resto en </a:t>
            </a:r>
            <a:r>
              <a:rPr lang="es-ES" sz="1600" b="1" dirty="0">
                <a:latin typeface="Montserrat" panose="00000500000000000000" pitchFamily="2" charset="0"/>
              </a:rPr>
              <a:t>materiales limpios, clasificados y manipulables</a:t>
            </a:r>
            <a:r>
              <a:rPr lang="es-ES" sz="1600" dirty="0">
                <a:latin typeface="Montserrat" panose="00000500000000000000" pitchFamily="2" charset="0"/>
              </a:rPr>
              <a:t>. Incrementar la clasificación del 30% al </a:t>
            </a:r>
            <a:r>
              <a:rPr lang="es-ES" sz="1600" b="1" dirty="0">
                <a:latin typeface="Montserrat" panose="00000500000000000000" pitchFamily="2" charset="0"/>
              </a:rPr>
              <a:t>90%</a:t>
            </a:r>
            <a:r>
              <a:rPr lang="es-ES" sz="1600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25" name="Imagen 24" descr="Imagen que contiene lego, nieve, juguete, cerca&#10;&#10;El contenido generado por IA puede ser incorrecto.">
            <a:extLst>
              <a:ext uri="{FF2B5EF4-FFF2-40B4-BE49-F238E27FC236}">
                <a16:creationId xmlns:a16="http://schemas.microsoft.com/office/drawing/2014/main" id="{39BB929C-B838-AC3E-FA25-4AA2A272D5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r="2275"/>
          <a:stretch/>
        </p:blipFill>
        <p:spPr>
          <a:xfrm>
            <a:off x="7241502" y="0"/>
            <a:ext cx="4477244" cy="1980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E14C40D-7EEA-6F7D-12FD-B621FCD43DAA}"/>
              </a:ext>
            </a:extLst>
          </p:cNvPr>
          <p:cNvSpPr/>
          <p:nvPr/>
        </p:nvSpPr>
        <p:spPr>
          <a:xfrm>
            <a:off x="835080" y="1428916"/>
            <a:ext cx="3325803" cy="39700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Montserrat" pitchFamily="2" charset="0"/>
              </a:rPr>
              <a:t>Proyecto de limpulación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7D5B88-4B68-BF83-B7BD-76F32BF553F9}"/>
              </a:ext>
            </a:extLst>
          </p:cNvPr>
          <p:cNvSpPr txBox="1"/>
          <p:nvPr/>
        </p:nvSpPr>
        <p:spPr>
          <a:xfrm>
            <a:off x="2055700" y="2098220"/>
            <a:ext cx="8210038" cy="70686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Proyecto de I+D+i basado en limpulación de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RSU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 (fracción resto) para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recuperación de materiales 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y creación de cadenas de valor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04D1C6-4E05-16CB-86FF-26A93E8F06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5014" y="3634340"/>
            <a:ext cx="538946" cy="540000"/>
          </a:xfrm>
          <a:prstGeom prst="rect">
            <a:avLst/>
          </a:prstGeom>
        </p:spPr>
      </p:pic>
      <p:sp>
        <p:nvSpPr>
          <p:cNvPr id="9" name="Google Shape;99;p15">
            <a:extLst>
              <a:ext uri="{FF2B5EF4-FFF2-40B4-BE49-F238E27FC236}">
                <a16:creationId xmlns:a16="http://schemas.microsoft.com/office/drawing/2014/main" id="{59D0C1A9-727C-3FF1-1BD0-1E307A08E464}"/>
              </a:ext>
            </a:extLst>
          </p:cNvPr>
          <p:cNvSpPr txBox="1"/>
          <p:nvPr/>
        </p:nvSpPr>
        <p:spPr>
          <a:xfrm>
            <a:off x="581266" y="4818675"/>
            <a:ext cx="4940687" cy="12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fontAlgn="base">
              <a:spcAft>
                <a:spcPts val="400"/>
              </a:spcAft>
            </a:pPr>
            <a:r>
              <a:rPr lang="es-ES" sz="1600" dirty="0">
                <a:latin typeface="Montserrat" panose="00000500000000000000" pitchFamily="2" charset="0"/>
              </a:rPr>
              <a:t>Facilitar la adaptación de los materiales recuperados para obtener </a:t>
            </a:r>
            <a:r>
              <a:rPr lang="es-ES" sz="1600" b="1" dirty="0">
                <a:latin typeface="Montserrat" panose="00000500000000000000" pitchFamily="2" charset="0"/>
              </a:rPr>
              <a:t>materias primas con demanda en el mercado</a:t>
            </a:r>
            <a:r>
              <a:rPr lang="es-ES" sz="1600" dirty="0">
                <a:latin typeface="Montserrat" panose="00000500000000000000" pitchFamily="2" charset="0"/>
              </a:rPr>
              <a:t>. </a:t>
            </a:r>
          </a:p>
        </p:txBody>
      </p:sp>
      <p:pic>
        <p:nvPicPr>
          <p:cNvPr id="12" name="Imagen 11" descr="Forma&#10;&#10;El contenido generado por IA puede ser incorrecto.">
            <a:extLst>
              <a:ext uri="{FF2B5EF4-FFF2-40B4-BE49-F238E27FC236}">
                <a16:creationId xmlns:a16="http://schemas.microsoft.com/office/drawing/2014/main" id="{1B46A9F9-F65F-B395-F6EC-42F8C0F6056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977" y="5159083"/>
            <a:ext cx="540000" cy="540000"/>
          </a:xfrm>
          <a:prstGeom prst="rect">
            <a:avLst/>
          </a:prstGeom>
        </p:spPr>
      </p:pic>
      <p:sp>
        <p:nvSpPr>
          <p:cNvPr id="15" name="Google Shape;99;p15">
            <a:extLst>
              <a:ext uri="{FF2B5EF4-FFF2-40B4-BE49-F238E27FC236}">
                <a16:creationId xmlns:a16="http://schemas.microsoft.com/office/drawing/2014/main" id="{A9D4ADF5-B924-AF24-3B56-60F5A4895C6C}"/>
              </a:ext>
            </a:extLst>
          </p:cNvPr>
          <p:cNvSpPr txBox="1"/>
          <p:nvPr/>
        </p:nvSpPr>
        <p:spPr>
          <a:xfrm>
            <a:off x="6354820" y="3417042"/>
            <a:ext cx="4940687" cy="97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fontAlgn="base">
              <a:spcAft>
                <a:spcPts val="400"/>
              </a:spcAft>
            </a:pPr>
            <a:r>
              <a:rPr lang="es-ES" sz="1600" b="1" dirty="0">
                <a:latin typeface="Montserrat" panose="00000500000000000000" pitchFamily="2" charset="0"/>
              </a:rPr>
              <a:t>Reducir el número de vertederos</a:t>
            </a:r>
            <a:r>
              <a:rPr lang="es-ES" sz="1600" dirty="0">
                <a:latin typeface="Montserrat" panose="00000500000000000000" pitchFamily="2" charset="0"/>
              </a:rPr>
              <a:t>, impulsando la Economía Circular y los principios de los ODS.</a:t>
            </a:r>
          </a:p>
        </p:txBody>
      </p:sp>
      <p:sp>
        <p:nvSpPr>
          <p:cNvPr id="17" name="Google Shape;99;p15">
            <a:extLst>
              <a:ext uri="{FF2B5EF4-FFF2-40B4-BE49-F238E27FC236}">
                <a16:creationId xmlns:a16="http://schemas.microsoft.com/office/drawing/2014/main" id="{35225E35-60CC-104F-33C4-6CED06C9AE80}"/>
              </a:ext>
            </a:extLst>
          </p:cNvPr>
          <p:cNvSpPr txBox="1"/>
          <p:nvPr/>
        </p:nvSpPr>
        <p:spPr>
          <a:xfrm>
            <a:off x="6354820" y="4818675"/>
            <a:ext cx="4940687" cy="146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fontAlgn="base">
              <a:spcAft>
                <a:spcPts val="400"/>
              </a:spcAft>
            </a:pPr>
            <a:r>
              <a:rPr lang="es-ES" sz="1600" dirty="0">
                <a:latin typeface="Montserrat" panose="00000500000000000000" pitchFamily="2" charset="0"/>
              </a:rPr>
              <a:t>Incorporar a toda la cadena de valor: </a:t>
            </a:r>
            <a:r>
              <a:rPr lang="es-ES" sz="1600" b="1" dirty="0">
                <a:latin typeface="Montserrat" panose="00000500000000000000" pitchFamily="2" charset="0"/>
              </a:rPr>
              <a:t>autoridades locales</a:t>
            </a:r>
            <a:r>
              <a:rPr lang="es-ES" sz="1600" dirty="0">
                <a:latin typeface="Montserrat" panose="00000500000000000000" pitchFamily="2" charset="0"/>
              </a:rPr>
              <a:t>, operadores de gestión de RSU, empresas y pymes, </a:t>
            </a:r>
            <a:r>
              <a:rPr lang="es-ES" sz="1600" b="1" dirty="0">
                <a:latin typeface="Montserrat" panose="00000500000000000000" pitchFamily="2" charset="0"/>
              </a:rPr>
              <a:t>universidades</a:t>
            </a:r>
            <a:r>
              <a:rPr lang="es-ES" sz="1600" dirty="0">
                <a:latin typeface="Montserrat" panose="00000500000000000000" pitchFamily="2" charset="0"/>
              </a:rPr>
              <a:t>, centros de investigación e </a:t>
            </a:r>
            <a:r>
              <a:rPr lang="es-ES" sz="1600" b="1" dirty="0">
                <a:latin typeface="Montserrat" panose="00000500000000000000" pitchFamily="2" charset="0"/>
              </a:rPr>
              <a:t>industria final</a:t>
            </a:r>
            <a:r>
              <a:rPr lang="es-ES" sz="1600" dirty="0">
                <a:latin typeface="Montserrat" panose="00000500000000000000" pitchFamily="2" charset="0"/>
              </a:rPr>
              <a:t>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FD358A7-5A7D-E0D5-39EA-E69AD8F9D2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602" y="5159083"/>
            <a:ext cx="540000" cy="54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543206E-E28F-B64E-945C-F7FA8097F5F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9602" y="3641015"/>
            <a:ext cx="540000" cy="540000"/>
          </a:xfrm>
          <a:prstGeom prst="rect">
            <a:avLst/>
          </a:prstGeom>
        </p:spPr>
      </p:pic>
      <p:sp>
        <p:nvSpPr>
          <p:cNvPr id="20" name="Google Shape;203;p20">
            <a:extLst>
              <a:ext uri="{FF2B5EF4-FFF2-40B4-BE49-F238E27FC236}">
                <a16:creationId xmlns:a16="http://schemas.microsoft.com/office/drawing/2014/main" id="{CA7A0728-F9D8-B766-AA69-92795879907F}"/>
              </a:ext>
            </a:extLst>
          </p:cNvPr>
          <p:cNvSpPr txBox="1"/>
          <p:nvPr/>
        </p:nvSpPr>
        <p:spPr>
          <a:xfrm>
            <a:off x="835080" y="308667"/>
            <a:ext cx="622023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dirty="0">
                <a:solidFill>
                  <a:schemeClr val="accent4"/>
                </a:solidFill>
                <a:effectLst/>
                <a:latin typeface="Montserrat" pitchFamily="2" charset="0"/>
              </a:rPr>
              <a:t>Casos de colaboración e innovación en el ámbito de la economía circular</a:t>
            </a:r>
            <a:endParaRPr b="1" dirty="0">
              <a:solidFill>
                <a:schemeClr val="accent4"/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898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A9E82-F746-8FA8-8EFE-CB416D51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2;p19">
            <a:extLst>
              <a:ext uri="{FF2B5EF4-FFF2-40B4-BE49-F238E27FC236}">
                <a16:creationId xmlns:a16="http://schemas.microsoft.com/office/drawing/2014/main" id="{7ED3835B-0365-926D-730C-21D9611597D2}"/>
              </a:ext>
            </a:extLst>
          </p:cNvPr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4899259" y="-656620"/>
            <a:ext cx="8210039" cy="819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58856D69-1DDE-9CFC-B236-84F4F0483EB5}"/>
              </a:ext>
            </a:extLst>
          </p:cNvPr>
          <p:cNvSpPr/>
          <p:nvPr/>
        </p:nvSpPr>
        <p:spPr>
          <a:xfrm>
            <a:off x="589280" y="416689"/>
            <a:ext cx="1229360" cy="74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Universidad Politécnica de Madrid">
            <a:extLst>
              <a:ext uri="{FF2B5EF4-FFF2-40B4-BE49-F238E27FC236}">
                <a16:creationId xmlns:a16="http://schemas.microsoft.com/office/drawing/2014/main" id="{9E3FCF8D-8DF9-8C5C-9A9D-F06AEB39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45" y="416689"/>
            <a:ext cx="2405325" cy="8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ángulo 93">
            <a:extLst>
              <a:ext uri="{FF2B5EF4-FFF2-40B4-BE49-F238E27FC236}">
                <a16:creationId xmlns:a16="http://schemas.microsoft.com/office/drawing/2014/main" id="{65F0A38D-1905-C933-C67E-2EA621139D09}"/>
              </a:ext>
            </a:extLst>
          </p:cNvPr>
          <p:cNvSpPr/>
          <p:nvPr/>
        </p:nvSpPr>
        <p:spPr>
          <a:xfrm>
            <a:off x="835080" y="1428916"/>
            <a:ext cx="3325803" cy="39700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Montserrat" pitchFamily="2" charset="0"/>
              </a:rPr>
              <a:t>EIT KIC </a:t>
            </a:r>
            <a:r>
              <a:rPr lang="es-ES" b="1" dirty="0" err="1">
                <a:latin typeface="Montserrat" pitchFamily="2" charset="0"/>
              </a:rPr>
              <a:t>Water</a:t>
            </a:r>
            <a:endParaRPr lang="es-ES" b="1" dirty="0">
              <a:latin typeface="Montserrat" pitchFamily="2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D5AEF39-7D87-AA12-B9D0-4C539B50A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649" y="3105000"/>
            <a:ext cx="648000" cy="648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166DB60-2A4A-91BD-1920-1926DEDE3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5894" y="3105000"/>
            <a:ext cx="684000" cy="6840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8C6F7FF-268A-314C-6A4C-1BFF9C9F07C7}"/>
              </a:ext>
            </a:extLst>
          </p:cNvPr>
          <p:cNvSpPr txBox="1"/>
          <p:nvPr/>
        </p:nvSpPr>
        <p:spPr>
          <a:xfrm>
            <a:off x="1474649" y="3980553"/>
            <a:ext cx="48600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2400" b="1" dirty="0">
                <a:solidFill>
                  <a:schemeClr val="accent4"/>
                </a:solidFill>
                <a:latin typeface="Montserrat"/>
                <a:sym typeface="Montserrat"/>
              </a:rPr>
              <a:t>Temáticas</a:t>
            </a:r>
          </a:p>
          <a:p>
            <a:pPr algn="ctr"/>
            <a:endParaRPr lang="es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algn="ctr"/>
            <a:r>
              <a:rPr lang="es" sz="1400" b="1" dirty="0">
                <a:solidFill>
                  <a:schemeClr val="tx1"/>
                </a:solidFill>
                <a:latin typeface="Montserrat"/>
                <a:sym typeface="Montserrat"/>
              </a:rPr>
              <a:t>Aguas marinas, zonas costeras, entorno marítimo y portuario, ríos, lagos y aguas superficiales</a:t>
            </a:r>
          </a:p>
          <a:p>
            <a:pPr algn="ctr"/>
            <a:endParaRPr lang="es" sz="1400" dirty="0">
              <a:latin typeface="Montserrat"/>
              <a:sym typeface="Montserrat"/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latin typeface="Montserrat"/>
                <a:sym typeface="Montserrat"/>
              </a:rPr>
              <a:t>Escasez de agua, sequía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latin typeface="Montserrat"/>
                <a:sym typeface="Montserrat"/>
              </a:rPr>
              <a:t>Inundaciones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latin typeface="Montserrat"/>
                <a:sym typeface="Montserrat"/>
              </a:rPr>
              <a:t>Degracación de ecosistemas marinos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1400" dirty="0">
                <a:latin typeface="Montserrat"/>
                <a:sym typeface="Montserrat"/>
              </a:rPr>
              <a:t>Economía circular y sostenible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BCBB4DE-3B73-E6AD-D3D1-9B2D3E65557B}"/>
              </a:ext>
            </a:extLst>
          </p:cNvPr>
          <p:cNvSpPr txBox="1"/>
          <p:nvPr/>
        </p:nvSpPr>
        <p:spPr>
          <a:xfrm>
            <a:off x="6617894" y="3980552"/>
            <a:ext cx="4860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2400" b="1" dirty="0">
                <a:solidFill>
                  <a:schemeClr val="accent4"/>
                </a:solidFill>
                <a:latin typeface="Montserrat"/>
                <a:sym typeface="Montserrat"/>
              </a:rPr>
              <a:t>Innovación</a:t>
            </a:r>
          </a:p>
          <a:p>
            <a:pPr algn="ctr"/>
            <a:endParaRPr lang="es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algn="ctr"/>
            <a:r>
              <a:rPr lang="es" sz="1400" dirty="0">
                <a:solidFill>
                  <a:schemeClr val="tx1"/>
                </a:solidFill>
                <a:latin typeface="Montserrat"/>
                <a:sym typeface="Montserrat"/>
              </a:rPr>
              <a:t>Traccionar</a:t>
            </a:r>
            <a:r>
              <a:rPr lang="es" sz="1400" b="1" dirty="0">
                <a:solidFill>
                  <a:schemeClr val="tx1"/>
                </a:solidFill>
                <a:latin typeface="Montserrat"/>
                <a:sym typeface="Montserrat"/>
              </a:rPr>
              <a:t> grandes proyectos e iniciativas </a:t>
            </a:r>
            <a:r>
              <a:rPr lang="es" sz="1400" dirty="0">
                <a:solidFill>
                  <a:schemeClr val="tx1"/>
                </a:solidFill>
                <a:latin typeface="Montserrat"/>
                <a:sym typeface="Montserrat"/>
              </a:rPr>
              <a:t>en torno al agua en la península Ibérica</a:t>
            </a:r>
          </a:p>
          <a:p>
            <a:pPr algn="ctr"/>
            <a:endParaRPr lang="es" sz="1400" dirty="0">
              <a:latin typeface="Montserrat"/>
              <a:sym typeface="Montserrat"/>
            </a:endParaRPr>
          </a:p>
          <a:p>
            <a:pPr algn="ctr"/>
            <a:r>
              <a:rPr lang="es" sz="1400" dirty="0">
                <a:latin typeface="Montserrat"/>
                <a:sym typeface="Montserrat"/>
              </a:rPr>
              <a:t>Impulso de </a:t>
            </a:r>
            <a:r>
              <a:rPr lang="es" sz="1400" b="1" dirty="0">
                <a:latin typeface="Montserrat"/>
                <a:sym typeface="Montserrat"/>
              </a:rPr>
              <a:t>tecnologías cutting edge</a:t>
            </a:r>
          </a:p>
        </p:txBody>
      </p:sp>
      <p:sp>
        <p:nvSpPr>
          <p:cNvPr id="34" name="Google Shape;203;p20">
            <a:extLst>
              <a:ext uri="{FF2B5EF4-FFF2-40B4-BE49-F238E27FC236}">
                <a16:creationId xmlns:a16="http://schemas.microsoft.com/office/drawing/2014/main" id="{33C27C30-C61C-CBD8-C102-EA89B9B2F53D}"/>
              </a:ext>
            </a:extLst>
          </p:cNvPr>
          <p:cNvSpPr txBox="1"/>
          <p:nvPr/>
        </p:nvSpPr>
        <p:spPr>
          <a:xfrm>
            <a:off x="835080" y="308667"/>
            <a:ext cx="622023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dirty="0">
                <a:solidFill>
                  <a:schemeClr val="accent4"/>
                </a:solidFill>
                <a:effectLst/>
                <a:latin typeface="Montserrat" pitchFamily="2" charset="0"/>
              </a:rPr>
              <a:t>Casos de colaboración e innovación en el ámbito de la economía circular</a:t>
            </a:r>
            <a:endParaRPr b="1" dirty="0">
              <a:solidFill>
                <a:schemeClr val="accent4"/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352641F-8F35-0250-96CB-119C49FE2A71}"/>
              </a:ext>
            </a:extLst>
          </p:cNvPr>
          <p:cNvSpPr txBox="1"/>
          <p:nvPr/>
        </p:nvSpPr>
        <p:spPr>
          <a:xfrm>
            <a:off x="2038951" y="2112028"/>
            <a:ext cx="8114097" cy="70686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Crear un ecosistema que fomente la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innovación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, el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emprendimiento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 y la 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 pitchFamily="2" charset="0"/>
              </a:rPr>
              <a:t>formación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 pitchFamily="2" charset="0"/>
              </a:rPr>
              <a:t> especializada en torno al agua</a:t>
            </a:r>
            <a:endParaRPr lang="es-ES" dirty="0">
              <a:solidFill>
                <a:schemeClr val="tx1"/>
              </a:solidFill>
              <a:latin typeface="Montserrat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66508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NNOVA IRV">
      <a:dk1>
        <a:sysClr val="windowText" lastClr="000000"/>
      </a:dk1>
      <a:lt1>
        <a:sysClr val="window" lastClr="FFFFFF"/>
      </a:lt1>
      <a:dk2>
        <a:srgbClr val="505050"/>
      </a:dk2>
      <a:lt2>
        <a:srgbClr val="F0F0F0"/>
      </a:lt2>
      <a:accent1>
        <a:srgbClr val="F26522"/>
      </a:accent1>
      <a:accent2>
        <a:srgbClr val="CB4A5E"/>
      </a:accent2>
      <a:accent3>
        <a:srgbClr val="CD5758"/>
      </a:accent3>
      <a:accent4>
        <a:srgbClr val="D06550"/>
      </a:accent4>
      <a:accent5>
        <a:srgbClr val="D47448"/>
      </a:accent5>
      <a:accent6>
        <a:srgbClr val="DD923B"/>
      </a:accent6>
      <a:hlink>
        <a:srgbClr val="505050"/>
      </a:hlink>
      <a:folHlink>
        <a:srgbClr val="50505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7518A573D2ED4B970A83A5D314026F" ma:contentTypeVersion="16" ma:contentTypeDescription="Crear nuevo documento." ma:contentTypeScope="" ma:versionID="9cb13282509c79bdb1458b96078e35a3">
  <xsd:schema xmlns:xsd="http://www.w3.org/2001/XMLSchema" xmlns:xs="http://www.w3.org/2001/XMLSchema" xmlns:p="http://schemas.microsoft.com/office/2006/metadata/properties" xmlns:ns2="f8d2ff06-ebee-4e02-a254-a76f247988c6" xmlns:ns3="08f43fec-33bd-4c90-9700-c86c457b4473" targetNamespace="http://schemas.microsoft.com/office/2006/metadata/properties" ma:root="true" ma:fieldsID="7599ef435a1f9281d33b3a758b45f694" ns2:_="" ns3:_="">
    <xsd:import namespace="f8d2ff06-ebee-4e02-a254-a76f247988c6"/>
    <xsd:import namespace="08f43fec-33bd-4c90-9700-c86c457b4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2ff06-ebee-4e02-a254-a76f24798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3a5d79-882a-449d-abf6-1704760e3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43fec-33bd-4c90-9700-c86c457b44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30044d9-a38e-4b0a-809e-8fa42648ae33}" ma:internalName="TaxCatchAll" ma:showField="CatchAllData" ma:web="08f43fec-33bd-4c90-9700-c86c457b4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d2ff06-ebee-4e02-a254-a76f247988c6">
      <Terms xmlns="http://schemas.microsoft.com/office/infopath/2007/PartnerControls"/>
    </lcf76f155ced4ddcb4097134ff3c332f>
    <TaxCatchAll xmlns="08f43fec-33bd-4c90-9700-c86c457b4473" xsi:nil="true"/>
  </documentManagement>
</p:properties>
</file>

<file path=customXml/itemProps1.xml><?xml version="1.0" encoding="utf-8"?>
<ds:datastoreItem xmlns:ds="http://schemas.openxmlformats.org/officeDocument/2006/customXml" ds:itemID="{736FE14C-F4AA-4640-B167-5015CB7236B1}"/>
</file>

<file path=customXml/itemProps2.xml><?xml version="1.0" encoding="utf-8"?>
<ds:datastoreItem xmlns:ds="http://schemas.openxmlformats.org/officeDocument/2006/customXml" ds:itemID="{E0B12C10-4354-4A7C-A6A9-8E1C3A7F0CEF}"/>
</file>

<file path=customXml/itemProps3.xml><?xml version="1.0" encoding="utf-8"?>
<ds:datastoreItem xmlns:ds="http://schemas.openxmlformats.org/officeDocument/2006/customXml" ds:itemID="{8B4CAF1B-99E4-4568-9439-FE7CEB271FB5}"/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573</Words>
  <Application>Microsoft Office PowerPoint</Application>
  <PresentationFormat>Panorámica</PresentationFormat>
  <Paragraphs>96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Montserrat</vt:lpstr>
      <vt:lpstr>Montserrat Black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Lucía de Fez Ramos</dc:creator>
  <cp:lastModifiedBy>Carmen Ramirez</cp:lastModifiedBy>
  <cp:revision>22</cp:revision>
  <dcterms:created xsi:type="dcterms:W3CDTF">2025-05-20T10:44:26Z</dcterms:created>
  <dcterms:modified xsi:type="dcterms:W3CDTF">2025-05-21T11:51:45Z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0x010100A67518A573D2ED4B970A83A5D314026F</vt:lpwstr>
  </property>
</Properties>
</file>