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0414" y="1837355"/>
            <a:ext cx="13263880" cy="1370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629" y="3332865"/>
            <a:ext cx="7320915" cy="389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6580" y="7377439"/>
            <a:ext cx="2057399" cy="25526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997" y="495717"/>
            <a:ext cx="11296649" cy="17240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09462" y="4622812"/>
            <a:ext cx="9916160" cy="230378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algn="ctr" marL="55880" marR="48260">
              <a:lnSpc>
                <a:spcPts val="4280"/>
              </a:lnSpc>
              <a:spcBef>
                <a:spcPts val="935"/>
              </a:spcBef>
              <a:tabLst>
                <a:tab pos="831850" algn="l"/>
                <a:tab pos="2656840" algn="l"/>
                <a:tab pos="2816860" algn="l"/>
                <a:tab pos="3643629" algn="l"/>
                <a:tab pos="3804285" algn="l"/>
                <a:tab pos="4595495" algn="l"/>
                <a:tab pos="4890135" algn="l"/>
                <a:tab pos="7622540" algn="l"/>
                <a:tab pos="9313545" algn="l"/>
              </a:tabLst>
            </a:pPr>
            <a:r>
              <a:rPr dirty="0" sz="4250" spc="25" b="1">
                <a:latin typeface="Arial"/>
                <a:cs typeface="Arial"/>
              </a:rPr>
              <a:t>El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430" b="1">
                <a:latin typeface="Arial"/>
                <a:cs typeface="Arial"/>
              </a:rPr>
              <a:t>Papel</a:t>
            </a:r>
            <a:r>
              <a:rPr dirty="0" sz="4250" b="1">
                <a:latin typeface="Arial"/>
                <a:cs typeface="Arial"/>
              </a:rPr>
              <a:t>		</a:t>
            </a:r>
            <a:r>
              <a:rPr dirty="0" sz="4250" spc="375" b="1">
                <a:latin typeface="Arial"/>
                <a:cs typeface="Arial"/>
              </a:rPr>
              <a:t>de</a:t>
            </a:r>
            <a:r>
              <a:rPr dirty="0" sz="4250" b="1">
                <a:latin typeface="Arial"/>
                <a:cs typeface="Arial"/>
              </a:rPr>
              <a:t>		</a:t>
            </a:r>
            <a:r>
              <a:rPr dirty="0" sz="4250" spc="114" b="1">
                <a:latin typeface="Arial"/>
                <a:cs typeface="Arial"/>
              </a:rPr>
              <a:t>los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290" b="1">
                <a:latin typeface="Arial"/>
                <a:cs typeface="Arial"/>
              </a:rPr>
              <a:t>Clústers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560" b="1">
                <a:latin typeface="Arial"/>
                <a:cs typeface="Arial"/>
              </a:rPr>
              <a:t>para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335" b="1">
                <a:latin typeface="Arial"/>
                <a:cs typeface="Arial"/>
              </a:rPr>
              <a:t>el </a:t>
            </a:r>
            <a:r>
              <a:rPr dirty="0" sz="4250" spc="295" b="1">
                <a:latin typeface="Arial"/>
                <a:cs typeface="Arial"/>
              </a:rPr>
              <a:t>impulso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375" b="1">
                <a:latin typeface="Arial"/>
                <a:cs typeface="Arial"/>
              </a:rPr>
              <a:t>de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114" b="1">
                <a:latin typeface="Arial"/>
                <a:cs typeface="Arial"/>
              </a:rPr>
              <a:t>un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409" b="1">
                <a:latin typeface="Arial"/>
                <a:cs typeface="Arial"/>
              </a:rPr>
              <a:t>desarrollo</a:t>
            </a:r>
            <a:endParaRPr sz="4250">
              <a:latin typeface="Arial"/>
              <a:cs typeface="Arial"/>
            </a:endParaRPr>
          </a:p>
          <a:p>
            <a:pPr algn="ctr">
              <a:lnSpc>
                <a:spcPts val="3850"/>
              </a:lnSpc>
              <a:tabLst>
                <a:tab pos="3885565" algn="l"/>
                <a:tab pos="7348220" algn="l"/>
              </a:tabLst>
            </a:pPr>
            <a:r>
              <a:rPr dirty="0" sz="4250" spc="490" b="1">
                <a:latin typeface="Arial"/>
                <a:cs typeface="Arial"/>
              </a:rPr>
              <a:t>Inteligente,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355" b="1">
                <a:latin typeface="Arial"/>
                <a:cs typeface="Arial"/>
              </a:rPr>
              <a:t>Sostenible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204" b="1">
                <a:latin typeface="Arial"/>
                <a:cs typeface="Arial"/>
              </a:rPr>
              <a:t>e</a:t>
            </a:r>
            <a:endParaRPr sz="4250">
              <a:latin typeface="Arial"/>
              <a:cs typeface="Arial"/>
            </a:endParaRPr>
          </a:p>
          <a:p>
            <a:pPr algn="ctr">
              <a:lnSpc>
                <a:spcPts val="4690"/>
              </a:lnSpc>
              <a:tabLst>
                <a:tab pos="3585210" algn="l"/>
                <a:tab pos="4549775" algn="l"/>
                <a:tab pos="5374005" algn="l"/>
                <a:tab pos="8630285" algn="l"/>
              </a:tabLst>
            </a:pPr>
            <a:r>
              <a:rPr dirty="0" sz="4250" spc="500" b="1">
                <a:latin typeface="Arial"/>
                <a:cs typeface="Arial"/>
              </a:rPr>
              <a:t>Integrador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285" b="1">
                <a:latin typeface="Arial"/>
                <a:cs typeface="Arial"/>
              </a:rPr>
              <a:t>en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459" b="1">
                <a:latin typeface="Arial"/>
                <a:cs typeface="Arial"/>
              </a:rPr>
              <a:t>la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395" b="1">
                <a:latin typeface="Arial"/>
                <a:cs typeface="Arial"/>
              </a:rPr>
              <a:t>Economía</a:t>
            </a:r>
            <a:r>
              <a:rPr dirty="0" sz="4250" b="1">
                <a:latin typeface="Arial"/>
                <a:cs typeface="Arial"/>
              </a:rPr>
              <a:t>	</a:t>
            </a:r>
            <a:r>
              <a:rPr dirty="0" sz="4250" spc="195" b="1">
                <a:latin typeface="Arial"/>
                <a:cs typeface="Arial"/>
              </a:rPr>
              <a:t>Azul</a:t>
            </a:r>
            <a:endParaRPr sz="425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6264" y="2586060"/>
            <a:ext cx="6019799" cy="14192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93151" y="9281342"/>
            <a:ext cx="2914649" cy="64769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7087780" y="5457472"/>
            <a:ext cx="36195" cy="30480"/>
          </a:xfrm>
          <a:custGeom>
            <a:avLst/>
            <a:gdLst/>
            <a:ahLst/>
            <a:cxnLst/>
            <a:rect l="l" t="t" r="r" b="b"/>
            <a:pathLst>
              <a:path w="36195" h="30479">
                <a:moveTo>
                  <a:pt x="13835" y="30237"/>
                </a:moveTo>
                <a:lnTo>
                  <a:pt x="5975" y="29715"/>
                </a:lnTo>
                <a:lnTo>
                  <a:pt x="1684" y="26061"/>
                </a:lnTo>
                <a:lnTo>
                  <a:pt x="0" y="20325"/>
                </a:lnTo>
                <a:lnTo>
                  <a:pt x="366" y="12978"/>
                </a:lnTo>
                <a:lnTo>
                  <a:pt x="2345" y="5985"/>
                </a:lnTo>
                <a:lnTo>
                  <a:pt x="5494" y="1312"/>
                </a:lnTo>
                <a:lnTo>
                  <a:pt x="11914" y="0"/>
                </a:lnTo>
                <a:lnTo>
                  <a:pt x="20479" y="828"/>
                </a:lnTo>
                <a:lnTo>
                  <a:pt x="27976" y="2370"/>
                </a:lnTo>
                <a:lnTo>
                  <a:pt x="31189" y="3201"/>
                </a:lnTo>
                <a:lnTo>
                  <a:pt x="35974" y="10821"/>
                </a:lnTo>
                <a:lnTo>
                  <a:pt x="24192" y="24861"/>
                </a:lnTo>
                <a:lnTo>
                  <a:pt x="13835" y="30237"/>
                </a:lnTo>
                <a:close/>
              </a:path>
            </a:pathLst>
          </a:custGeom>
          <a:solidFill>
            <a:srgbClr val="0470D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398" y="1738870"/>
            <a:ext cx="11750040" cy="9740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200" spc="190">
                <a:solidFill>
                  <a:srgbClr val="94B9FF"/>
                </a:solidFill>
              </a:rPr>
              <a:t>INTERNACIONALIZACIÓN</a:t>
            </a:r>
            <a:r>
              <a:rPr dirty="0" sz="6200" spc="165">
                <a:solidFill>
                  <a:srgbClr val="94B9FF"/>
                </a:solidFill>
              </a:rPr>
              <a:t> </a:t>
            </a:r>
            <a:r>
              <a:rPr dirty="0" sz="6200" spc="555">
                <a:solidFill>
                  <a:srgbClr val="94B9FF"/>
                </a:solidFill>
              </a:rPr>
              <a:t>(4)</a:t>
            </a:r>
            <a:endParaRPr sz="6200"/>
          </a:p>
        </p:txBody>
      </p:sp>
      <p:sp>
        <p:nvSpPr>
          <p:cNvPr id="4" name="object 4" descr=""/>
          <p:cNvSpPr txBox="1"/>
          <p:nvPr/>
        </p:nvSpPr>
        <p:spPr>
          <a:xfrm>
            <a:off x="906595" y="3411876"/>
            <a:ext cx="16838295" cy="5921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5" b="1">
                <a:solidFill>
                  <a:srgbClr val="94B9FF"/>
                </a:solidFill>
                <a:latin typeface="Arial"/>
                <a:cs typeface="Arial"/>
              </a:rPr>
              <a:t>1.-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ALIANZA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50" b="1">
                <a:solidFill>
                  <a:srgbClr val="94B9FF"/>
                </a:solidFill>
                <a:latin typeface="Arial"/>
                <a:cs typeface="Arial"/>
              </a:rPr>
              <a:t>MARÍTIMA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94B9FF"/>
                </a:solidFill>
                <a:latin typeface="Arial"/>
                <a:cs typeface="Arial"/>
              </a:rPr>
              <a:t>ATLÁNTICA</a:t>
            </a:r>
            <a:r>
              <a:rPr dirty="0" sz="2800" spc="3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(PROYECTO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ATLAZUL)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225" b="1">
                <a:solidFill>
                  <a:srgbClr val="94B9FF"/>
                </a:solidFill>
                <a:latin typeface="Arial"/>
                <a:cs typeface="Arial"/>
              </a:rPr>
              <a:t>2.-</a:t>
            </a:r>
            <a:r>
              <a:rPr dirty="0" sz="2800" spc="-5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85" b="1">
                <a:solidFill>
                  <a:srgbClr val="94B9FF"/>
                </a:solidFill>
                <a:latin typeface="Arial"/>
                <a:cs typeface="Arial"/>
              </a:rPr>
              <a:t>CALLMEBLUE: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130" b="1">
                <a:solidFill>
                  <a:srgbClr val="94B9FF"/>
                </a:solidFill>
                <a:latin typeface="Arial"/>
                <a:cs typeface="Arial"/>
              </a:rPr>
              <a:t>UNIENDO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0" b="1">
                <a:solidFill>
                  <a:srgbClr val="94B9FF"/>
                </a:solidFill>
                <a:latin typeface="Arial"/>
                <a:cs typeface="Arial"/>
              </a:rPr>
              <a:t>ORILLAS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265" b="1">
                <a:solidFill>
                  <a:srgbClr val="94B9FF"/>
                </a:solidFill>
                <a:latin typeface="Arial"/>
                <a:cs typeface="Arial"/>
              </a:rPr>
              <a:t>CON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94B9FF"/>
                </a:solidFill>
                <a:latin typeface="Arial"/>
                <a:cs typeface="Arial"/>
              </a:rPr>
              <a:t>LOS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45" b="1">
                <a:solidFill>
                  <a:srgbClr val="94B9FF"/>
                </a:solidFill>
                <a:latin typeface="Arial"/>
                <a:cs typeface="Arial"/>
              </a:rPr>
              <a:t>CLÚSTERES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EN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295" b="1">
                <a:solidFill>
                  <a:srgbClr val="94B9FF"/>
                </a:solidFill>
                <a:latin typeface="Arial"/>
                <a:cs typeface="Arial"/>
              </a:rPr>
              <a:t>EL</a:t>
            </a:r>
            <a:r>
              <a:rPr dirty="0" sz="2800" spc="6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NORTE DE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ÁFRICA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40"/>
              </a:spcBef>
            </a:pPr>
            <a:endParaRPr sz="2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dirty="0" sz="2800" spc="275" b="1">
                <a:solidFill>
                  <a:srgbClr val="94B9FF"/>
                </a:solidFill>
                <a:latin typeface="Arial"/>
                <a:cs typeface="Arial"/>
              </a:rPr>
              <a:t>3.-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305" b="1">
                <a:solidFill>
                  <a:srgbClr val="94B9FF"/>
                </a:solidFill>
                <a:latin typeface="Arial"/>
                <a:cs typeface="Arial"/>
              </a:rPr>
              <a:t>WIN-</a:t>
            </a:r>
            <a:r>
              <a:rPr dirty="0" sz="2800" spc="80" b="1">
                <a:solidFill>
                  <a:srgbClr val="94B9FF"/>
                </a:solidFill>
                <a:latin typeface="Arial"/>
                <a:cs typeface="Arial"/>
              </a:rPr>
              <a:t>BIG: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55" b="1">
                <a:solidFill>
                  <a:srgbClr val="94B9FF"/>
                </a:solidFill>
                <a:latin typeface="Arial"/>
                <a:cs typeface="Arial"/>
              </a:rPr>
              <a:t>IMPULSANDO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70" b="1">
                <a:solidFill>
                  <a:srgbClr val="94B9FF"/>
                </a:solidFill>
                <a:latin typeface="Arial"/>
                <a:cs typeface="Arial"/>
              </a:rPr>
              <a:t>LA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PRESENCIA</a:t>
            </a:r>
            <a:r>
              <a:rPr dirty="0" sz="2800" spc="1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DE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70" b="1">
                <a:solidFill>
                  <a:srgbClr val="94B9FF"/>
                </a:solidFill>
                <a:latin typeface="Arial"/>
                <a:cs typeface="Arial"/>
              </a:rPr>
              <a:t>LA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MUJER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65" b="1">
                <a:solidFill>
                  <a:srgbClr val="94B9FF"/>
                </a:solidFill>
                <a:latin typeface="Arial"/>
                <a:cs typeface="Arial"/>
              </a:rPr>
              <a:t>EN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70" b="1">
                <a:solidFill>
                  <a:srgbClr val="94B9FF"/>
                </a:solidFill>
                <a:latin typeface="Arial"/>
                <a:cs typeface="Arial"/>
              </a:rPr>
              <a:t>LA</a:t>
            </a:r>
            <a:r>
              <a:rPr dirty="0" sz="2800" spc="1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165" b="1">
                <a:solidFill>
                  <a:srgbClr val="94B9FF"/>
                </a:solidFill>
                <a:latin typeface="Arial"/>
                <a:cs typeface="Arial"/>
              </a:rPr>
              <a:t>ECONOMÍA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AZUL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DE</a:t>
            </a:r>
            <a:r>
              <a:rPr dirty="0" sz="2800" spc="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EUROPA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285" b="1">
                <a:solidFill>
                  <a:srgbClr val="94B9FF"/>
                </a:solidFill>
                <a:latin typeface="Arial"/>
                <a:cs typeface="Arial"/>
              </a:rPr>
              <a:t>4.-</a:t>
            </a:r>
            <a:r>
              <a:rPr dirty="0" sz="2800" spc="2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SMARTDEC: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55" b="1">
                <a:solidFill>
                  <a:srgbClr val="94B9FF"/>
                </a:solidFill>
                <a:latin typeface="Arial"/>
                <a:cs typeface="Arial"/>
              </a:rPr>
              <a:t>DESCARBONIZACIÓN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EN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75" b="1">
                <a:solidFill>
                  <a:srgbClr val="94B9FF"/>
                </a:solidFill>
                <a:latin typeface="Arial"/>
                <a:cs typeface="Arial"/>
              </a:rPr>
              <a:t>PUERTOS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60" b="1">
                <a:solidFill>
                  <a:srgbClr val="94B9FF"/>
                </a:solidFill>
                <a:latin typeface="Arial"/>
                <a:cs typeface="Arial"/>
              </a:rPr>
              <a:t>DEL</a:t>
            </a:r>
            <a:r>
              <a:rPr dirty="0" sz="2800" spc="2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ATLÁNTICO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35"/>
              </a:spcBef>
            </a:pPr>
            <a:endParaRPr sz="28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</a:pPr>
            <a:r>
              <a:rPr dirty="0" sz="2800" spc="285" b="1">
                <a:solidFill>
                  <a:srgbClr val="94B9FF"/>
                </a:solidFill>
                <a:latin typeface="Arial"/>
                <a:cs typeface="Arial"/>
              </a:rPr>
              <a:t>5.-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60" b="1">
                <a:solidFill>
                  <a:srgbClr val="94B9FF"/>
                </a:solidFill>
                <a:latin typeface="Arial"/>
                <a:cs typeface="Arial"/>
              </a:rPr>
              <a:t>RED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70" b="1">
                <a:solidFill>
                  <a:srgbClr val="94B9FF"/>
                </a:solidFill>
                <a:latin typeface="Arial"/>
                <a:cs typeface="Arial"/>
              </a:rPr>
              <a:t>CCF: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TURISMO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95" b="1">
                <a:solidFill>
                  <a:srgbClr val="94B9FF"/>
                </a:solidFill>
                <a:latin typeface="Arial"/>
                <a:cs typeface="Arial"/>
              </a:rPr>
              <a:t>NÁUTICO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85" b="1">
                <a:solidFill>
                  <a:srgbClr val="94B9FF"/>
                </a:solidFill>
                <a:latin typeface="Arial"/>
                <a:cs typeface="Arial"/>
              </a:rPr>
              <a:t>SOSTENIBLE</a:t>
            </a:r>
            <a:r>
              <a:rPr dirty="0" sz="2800" spc="3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EN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204" b="1">
                <a:solidFill>
                  <a:srgbClr val="94B9FF"/>
                </a:solidFill>
                <a:latin typeface="Arial"/>
                <a:cs typeface="Arial"/>
              </a:rPr>
              <a:t>LAS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94B9FF"/>
                </a:solidFill>
                <a:latin typeface="Arial"/>
                <a:cs typeface="Arial"/>
              </a:rPr>
              <a:t>COSTAS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Y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RÍOS</a:t>
            </a:r>
            <a:r>
              <a:rPr dirty="0" sz="2800" spc="3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Y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DE</a:t>
            </a:r>
            <a:r>
              <a:rPr dirty="0" sz="2800" spc="2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ESPAÑA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0"/>
              </a:spcBef>
            </a:pPr>
            <a:endParaRPr sz="280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</a:pPr>
            <a:r>
              <a:rPr dirty="0" sz="2800" spc="305" b="1">
                <a:solidFill>
                  <a:srgbClr val="94B9FF"/>
                </a:solidFill>
                <a:latin typeface="Arial"/>
                <a:cs typeface="Arial"/>
              </a:rPr>
              <a:t>6.-</a:t>
            </a:r>
            <a:r>
              <a:rPr dirty="0" sz="2800" spc="1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60" b="1">
                <a:solidFill>
                  <a:srgbClr val="94B9FF"/>
                </a:solidFill>
                <a:latin typeface="Arial"/>
                <a:cs typeface="Arial"/>
              </a:rPr>
              <a:t>RED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CIFT: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TURISMO</a:t>
            </a:r>
            <a:r>
              <a:rPr dirty="0" sz="2800" spc="1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95" b="1">
                <a:solidFill>
                  <a:srgbClr val="94B9FF"/>
                </a:solidFill>
                <a:latin typeface="Arial"/>
                <a:cs typeface="Arial"/>
              </a:rPr>
              <a:t>NÁUTICO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85" b="1">
                <a:solidFill>
                  <a:srgbClr val="94B9FF"/>
                </a:solidFill>
                <a:latin typeface="Arial"/>
                <a:cs typeface="Arial"/>
              </a:rPr>
              <a:t>SOSTENIBLE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EN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94B9FF"/>
                </a:solidFill>
                <a:latin typeface="Arial"/>
                <a:cs typeface="Arial"/>
              </a:rPr>
              <a:t>LOS</a:t>
            </a:r>
            <a:r>
              <a:rPr dirty="0" sz="2800" spc="1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RÍOS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80" b="1">
                <a:solidFill>
                  <a:srgbClr val="94B9FF"/>
                </a:solidFill>
                <a:latin typeface="Arial"/>
                <a:cs typeface="Arial"/>
              </a:rPr>
              <a:t>ENTRE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94B9FF"/>
                </a:solidFill>
                <a:latin typeface="Arial"/>
                <a:cs typeface="Arial"/>
              </a:rPr>
              <a:t>ESPAÑA</a:t>
            </a:r>
            <a:r>
              <a:rPr dirty="0" sz="2800" spc="1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4B9FF"/>
                </a:solidFill>
                <a:latin typeface="Arial"/>
                <a:cs typeface="Arial"/>
              </a:rPr>
              <a:t>Y</a:t>
            </a:r>
            <a:r>
              <a:rPr dirty="0" sz="2800" spc="1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PORTUGAL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24531" y="1622541"/>
            <a:ext cx="6714490" cy="6705600"/>
            <a:chOff x="9924531" y="1622541"/>
            <a:chExt cx="6714490" cy="6705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1678" y="1682394"/>
              <a:ext cx="6581668" cy="65786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4531" y="1622541"/>
              <a:ext cx="6713921" cy="6705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5015" y="1771974"/>
            <a:ext cx="4149725" cy="9740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200" spc="-204"/>
              <a:t>SECTORES</a:t>
            </a:r>
            <a:endParaRPr sz="6200"/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943735" marR="1936114">
              <a:lnSpc>
                <a:spcPct val="116900"/>
              </a:lnSpc>
              <a:spcBef>
                <a:spcPts val="95"/>
              </a:spcBef>
            </a:pPr>
            <a:r>
              <a:rPr dirty="0" spc="155"/>
              <a:t>Gobernanza</a:t>
            </a:r>
            <a:r>
              <a:rPr dirty="0" spc="80"/>
              <a:t> </a:t>
            </a:r>
            <a:r>
              <a:rPr dirty="0" spc="-20"/>
              <a:t>Azul </a:t>
            </a:r>
            <a:r>
              <a:rPr dirty="0" spc="114"/>
              <a:t>Biotecnología</a:t>
            </a:r>
          </a:p>
          <a:p>
            <a:pPr algn="ctr" marL="328295" marR="320675">
              <a:lnSpc>
                <a:spcPct val="116900"/>
              </a:lnSpc>
            </a:pPr>
            <a:r>
              <a:rPr dirty="0" spc="145"/>
              <a:t>Ingeniería</a:t>
            </a:r>
            <a:r>
              <a:rPr dirty="0" spc="110"/>
              <a:t> </a:t>
            </a:r>
            <a:r>
              <a:rPr dirty="0"/>
              <a:t>y</a:t>
            </a:r>
            <a:r>
              <a:rPr dirty="0" spc="110"/>
              <a:t> </a:t>
            </a:r>
            <a:r>
              <a:rPr dirty="0" spc="45"/>
              <a:t>Energías</a:t>
            </a:r>
            <a:r>
              <a:rPr dirty="0" spc="110"/>
              <a:t> </a:t>
            </a:r>
            <a:r>
              <a:rPr dirty="0" spc="45"/>
              <a:t>Renovables </a:t>
            </a:r>
            <a:r>
              <a:rPr dirty="0" spc="50"/>
              <a:t>Pesca</a:t>
            </a:r>
            <a:r>
              <a:rPr dirty="0" spc="100"/>
              <a:t> </a:t>
            </a:r>
            <a:r>
              <a:rPr dirty="0"/>
              <a:t>y</a:t>
            </a:r>
            <a:r>
              <a:rPr dirty="0" spc="100"/>
              <a:t> </a:t>
            </a:r>
            <a:r>
              <a:rPr dirty="0" spc="80"/>
              <a:t>Acuicultura</a:t>
            </a:r>
          </a:p>
          <a:p>
            <a:pPr algn="ctr" marL="12700" marR="5080" indent="-635">
              <a:lnSpc>
                <a:spcPct val="116900"/>
              </a:lnSpc>
              <a:spcBef>
                <a:spcPts val="5"/>
              </a:spcBef>
              <a:tabLst>
                <a:tab pos="5497195" algn="l"/>
              </a:tabLst>
            </a:pPr>
            <a:r>
              <a:rPr dirty="0"/>
              <a:t>Puertos</a:t>
            </a:r>
            <a:r>
              <a:rPr dirty="0" spc="100"/>
              <a:t> </a:t>
            </a:r>
            <a:r>
              <a:rPr dirty="0"/>
              <a:t>y</a:t>
            </a:r>
            <a:r>
              <a:rPr dirty="0" spc="105"/>
              <a:t> </a:t>
            </a:r>
            <a:r>
              <a:rPr dirty="0" spc="55"/>
              <a:t>Transporte</a:t>
            </a:r>
            <a:r>
              <a:rPr dirty="0" spc="100"/>
              <a:t> </a:t>
            </a:r>
            <a:r>
              <a:rPr dirty="0" spc="170"/>
              <a:t>Marítimo </a:t>
            </a:r>
            <a:r>
              <a:rPr dirty="0" spc="-10"/>
              <a:t>Turismo</a:t>
            </a:r>
            <a:r>
              <a:rPr dirty="0" spc="-15"/>
              <a:t> </a:t>
            </a:r>
            <a:r>
              <a:rPr dirty="0" spc="130"/>
              <a:t>náutico,</a:t>
            </a:r>
            <a:r>
              <a:rPr dirty="0" spc="-15"/>
              <a:t> </a:t>
            </a:r>
            <a:r>
              <a:rPr dirty="0" spc="70"/>
              <a:t>costero</a:t>
            </a:r>
            <a:r>
              <a:rPr dirty="0" spc="-15"/>
              <a:t> </a:t>
            </a:r>
            <a:r>
              <a:rPr dirty="0" spc="-50"/>
              <a:t>y</a:t>
            </a:r>
            <a:r>
              <a:rPr dirty="0"/>
              <a:t>	</a:t>
            </a:r>
            <a:r>
              <a:rPr dirty="0" spc="120"/>
              <a:t>marítimo </a:t>
            </a:r>
            <a:r>
              <a:rPr dirty="0" spc="-20"/>
              <a:t>Recursos</a:t>
            </a:r>
            <a:r>
              <a:rPr dirty="0" spc="10"/>
              <a:t> </a:t>
            </a:r>
            <a:r>
              <a:rPr dirty="0" spc="105"/>
              <a:t>Marinos</a:t>
            </a:r>
            <a:r>
              <a:rPr dirty="0" spc="10"/>
              <a:t> </a:t>
            </a:r>
            <a:r>
              <a:rPr dirty="0" spc="60"/>
              <a:t>no</a:t>
            </a:r>
            <a:r>
              <a:rPr dirty="0" spc="15"/>
              <a:t> </a:t>
            </a:r>
            <a:r>
              <a:rPr dirty="0" spc="-10"/>
              <a:t>vivos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967230" y="1556227"/>
            <a:ext cx="7174865" cy="7175500"/>
            <a:chOff x="1967230" y="1556227"/>
            <a:chExt cx="7174865" cy="7175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8989" y="1636877"/>
              <a:ext cx="7033259" cy="70231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7230" y="1556227"/>
              <a:ext cx="7174589" cy="7175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41120" y="1880666"/>
            <a:ext cx="3874770" cy="16827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6900"/>
              </a:lnSpc>
              <a:spcBef>
                <a:spcPts val="95"/>
              </a:spcBef>
            </a:pPr>
            <a:r>
              <a:rPr dirty="0" sz="3100" spc="-10">
                <a:solidFill>
                  <a:srgbClr val="94B9FF"/>
                </a:solidFill>
              </a:rPr>
              <a:t>ALIANZAS: </a:t>
            </a:r>
            <a:r>
              <a:rPr dirty="0" sz="3100" spc="135">
                <a:solidFill>
                  <a:srgbClr val="94B9FF"/>
                </a:solidFill>
              </a:rPr>
              <a:t>CONVENIOS </a:t>
            </a:r>
            <a:r>
              <a:rPr dirty="0" sz="3100" spc="-10">
                <a:solidFill>
                  <a:srgbClr val="94B9FF"/>
                </a:solidFill>
              </a:rPr>
              <a:t>INTERNACIONALES</a:t>
            </a:r>
            <a:endParaRPr sz="3100"/>
          </a:p>
        </p:txBody>
      </p:sp>
      <p:sp>
        <p:nvSpPr>
          <p:cNvPr id="7" name="object 7" descr=""/>
          <p:cNvSpPr txBox="1"/>
          <p:nvPr/>
        </p:nvSpPr>
        <p:spPr>
          <a:xfrm>
            <a:off x="13239098" y="4298810"/>
            <a:ext cx="3679190" cy="39306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 indent="-635">
              <a:lnSpc>
                <a:spcPct val="117900"/>
              </a:lnSpc>
              <a:spcBef>
                <a:spcPts val="135"/>
              </a:spcBef>
            </a:pPr>
            <a:r>
              <a:rPr dirty="0" sz="3100" b="1">
                <a:solidFill>
                  <a:srgbClr val="94B9FF"/>
                </a:solidFill>
                <a:latin typeface="Arial"/>
                <a:cs typeface="Arial"/>
              </a:rPr>
              <a:t>FIRMA</a:t>
            </a:r>
            <a:r>
              <a:rPr dirty="0" sz="3100" spc="6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94B9FF"/>
                </a:solidFill>
                <a:latin typeface="Arial"/>
                <a:cs typeface="Arial"/>
              </a:rPr>
              <a:t>DE</a:t>
            </a:r>
            <a:r>
              <a:rPr dirty="0" sz="3100" spc="60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3100" spc="240" b="1">
                <a:solidFill>
                  <a:srgbClr val="94B9FF"/>
                </a:solidFill>
                <a:latin typeface="Arial"/>
                <a:cs typeface="Arial"/>
              </a:rPr>
              <a:t>UN </a:t>
            </a:r>
            <a:r>
              <a:rPr dirty="0" sz="3100" spc="190" b="1">
                <a:solidFill>
                  <a:srgbClr val="94B9FF"/>
                </a:solidFill>
                <a:latin typeface="Arial"/>
                <a:cs typeface="Arial"/>
              </a:rPr>
              <a:t>CONVENIO</a:t>
            </a:r>
            <a:r>
              <a:rPr dirty="0" sz="3100" spc="10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3100" spc="280" b="1">
                <a:solidFill>
                  <a:srgbClr val="94B9FF"/>
                </a:solidFill>
                <a:latin typeface="Arial"/>
                <a:cs typeface="Arial"/>
              </a:rPr>
              <a:t>CON </a:t>
            </a:r>
            <a:r>
              <a:rPr dirty="0" sz="3100" spc="100" b="1">
                <a:solidFill>
                  <a:srgbClr val="94B9FF"/>
                </a:solidFill>
                <a:latin typeface="Arial"/>
                <a:cs typeface="Arial"/>
              </a:rPr>
              <a:t>FÓRUM</a:t>
            </a:r>
            <a:r>
              <a:rPr dirty="0" sz="3100" spc="6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3100" spc="120" b="1">
                <a:solidFill>
                  <a:srgbClr val="94B9FF"/>
                </a:solidFill>
                <a:latin typeface="Arial"/>
                <a:cs typeface="Arial"/>
              </a:rPr>
              <a:t>OCEANO, </a:t>
            </a:r>
            <a:r>
              <a:rPr dirty="0" sz="3100" spc="155" b="1">
                <a:solidFill>
                  <a:srgbClr val="94B9FF"/>
                </a:solidFill>
                <a:latin typeface="Arial"/>
                <a:cs typeface="Arial"/>
              </a:rPr>
              <a:t>ÓRGANO</a:t>
            </a:r>
            <a:r>
              <a:rPr dirty="0" sz="3100" spc="9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3100" spc="-40" b="1">
                <a:solidFill>
                  <a:srgbClr val="94B9FF"/>
                </a:solidFill>
                <a:latin typeface="Arial"/>
                <a:cs typeface="Arial"/>
              </a:rPr>
              <a:t>GESTOR </a:t>
            </a:r>
            <a:r>
              <a:rPr dirty="0" sz="3100" spc="-130" b="1">
                <a:solidFill>
                  <a:srgbClr val="94B9FF"/>
                </a:solidFill>
                <a:latin typeface="Arial"/>
                <a:cs typeface="Arial"/>
              </a:rPr>
              <a:t>DEL</a:t>
            </a:r>
            <a:r>
              <a:rPr dirty="0" sz="3100" spc="-85" b="1">
                <a:solidFill>
                  <a:srgbClr val="94B9FF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94B9FF"/>
                </a:solidFill>
                <a:latin typeface="Arial"/>
                <a:cs typeface="Arial"/>
              </a:rPr>
              <a:t>CLÚSTER </a:t>
            </a:r>
            <a:r>
              <a:rPr dirty="0" sz="3100" spc="110" b="1">
                <a:solidFill>
                  <a:srgbClr val="94B9FF"/>
                </a:solidFill>
                <a:latin typeface="Arial"/>
                <a:cs typeface="Arial"/>
              </a:rPr>
              <a:t>MARÍTIMO </a:t>
            </a:r>
            <a:r>
              <a:rPr dirty="0" sz="3100" spc="-10" b="1">
                <a:solidFill>
                  <a:srgbClr val="94B9FF"/>
                </a:solidFill>
                <a:latin typeface="Arial"/>
                <a:cs typeface="Arial"/>
              </a:rPr>
              <a:t>PORTUGUÉS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54978" y="1572391"/>
            <a:ext cx="7156450" cy="7150100"/>
            <a:chOff x="1654978" y="1572391"/>
            <a:chExt cx="7156450" cy="71501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6551" y="1640494"/>
              <a:ext cx="7015081" cy="70104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978" y="1572391"/>
              <a:ext cx="7156060" cy="7150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6169" y="2807736"/>
            <a:ext cx="3902075" cy="3597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7200"/>
              </a:lnSpc>
              <a:spcBef>
                <a:spcPts val="95"/>
              </a:spcBef>
            </a:pPr>
            <a:r>
              <a:rPr dirty="0" sz="4000" spc="-150">
                <a:solidFill>
                  <a:srgbClr val="94B9FF"/>
                </a:solidFill>
              </a:rPr>
              <a:t>ATLAZUL</a:t>
            </a:r>
            <a:r>
              <a:rPr dirty="0" sz="4000" spc="-25">
                <a:solidFill>
                  <a:srgbClr val="94B9FF"/>
                </a:solidFill>
              </a:rPr>
              <a:t> </a:t>
            </a:r>
            <a:r>
              <a:rPr dirty="0" sz="4000">
                <a:solidFill>
                  <a:srgbClr val="94B9FF"/>
                </a:solidFill>
              </a:rPr>
              <a:t>Y</a:t>
            </a:r>
            <a:r>
              <a:rPr dirty="0" sz="4000" spc="-20">
                <a:solidFill>
                  <a:srgbClr val="94B9FF"/>
                </a:solidFill>
              </a:rPr>
              <a:t> </a:t>
            </a:r>
            <a:r>
              <a:rPr dirty="0" sz="4000" spc="-330">
                <a:solidFill>
                  <a:srgbClr val="94B9FF"/>
                </a:solidFill>
              </a:rPr>
              <a:t>LA </a:t>
            </a:r>
            <a:r>
              <a:rPr dirty="0" sz="4000" spc="-55">
                <a:solidFill>
                  <a:srgbClr val="94B9FF"/>
                </a:solidFill>
              </a:rPr>
              <a:t>ESTRATEGIA </a:t>
            </a:r>
            <a:r>
              <a:rPr dirty="0" sz="4000">
                <a:solidFill>
                  <a:srgbClr val="94B9FF"/>
                </a:solidFill>
              </a:rPr>
              <a:t>DE</a:t>
            </a:r>
            <a:r>
              <a:rPr dirty="0" sz="4000" spc="-145">
                <a:solidFill>
                  <a:srgbClr val="94B9FF"/>
                </a:solidFill>
              </a:rPr>
              <a:t> </a:t>
            </a:r>
            <a:r>
              <a:rPr dirty="0" sz="4000" spc="220">
                <a:solidFill>
                  <a:srgbClr val="94B9FF"/>
                </a:solidFill>
              </a:rPr>
              <a:t>ECONOMÍA </a:t>
            </a:r>
            <a:r>
              <a:rPr dirty="0" sz="4000" spc="-20">
                <a:solidFill>
                  <a:srgbClr val="94B9FF"/>
                </a:solidFill>
              </a:rPr>
              <a:t>AZUL </a:t>
            </a:r>
            <a:r>
              <a:rPr dirty="0" sz="4000" spc="-10">
                <a:solidFill>
                  <a:srgbClr val="94B9FF"/>
                </a:solidFill>
              </a:rPr>
              <a:t>ANDALUZA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5553455"/>
            <a:ext cx="1981199" cy="2457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8836" y="3214646"/>
            <a:ext cx="9930130" cy="1301115"/>
          </a:xfrm>
          <a:prstGeom prst="rect"/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4000" spc="135"/>
              <a:t>MUCHAS</a:t>
            </a:r>
            <a:r>
              <a:rPr dirty="0" sz="4000" spc="45"/>
              <a:t> </a:t>
            </a:r>
            <a:r>
              <a:rPr dirty="0" sz="4000"/>
              <a:t>GRACIAS</a:t>
            </a:r>
            <a:r>
              <a:rPr dirty="0" sz="4000" spc="50"/>
              <a:t> </a:t>
            </a:r>
            <a:r>
              <a:rPr dirty="0" sz="4000"/>
              <a:t>POR</a:t>
            </a:r>
            <a:r>
              <a:rPr dirty="0" sz="4000" spc="45"/>
              <a:t> </a:t>
            </a:r>
            <a:r>
              <a:rPr dirty="0" sz="4000"/>
              <a:t>SU</a:t>
            </a:r>
            <a:r>
              <a:rPr dirty="0" sz="4000" spc="50"/>
              <a:t> </a:t>
            </a:r>
            <a:r>
              <a:rPr dirty="0" sz="4000" spc="120"/>
              <a:t>ATENCIÓN</a:t>
            </a:r>
            <a:endParaRPr sz="4000"/>
          </a:p>
          <a:p>
            <a:pPr marL="1038860">
              <a:lnSpc>
                <a:spcPct val="100000"/>
              </a:lnSpc>
              <a:spcBef>
                <a:spcPts val="800"/>
              </a:spcBef>
            </a:pPr>
            <a:r>
              <a:rPr dirty="0" sz="2750" spc="-95"/>
              <a:t>CLÚSTER</a:t>
            </a:r>
            <a:r>
              <a:rPr dirty="0" sz="2750" spc="-40"/>
              <a:t> </a:t>
            </a:r>
            <a:r>
              <a:rPr dirty="0" sz="2750" spc="145"/>
              <a:t>MARÍTIMO-MARINO</a:t>
            </a:r>
            <a:r>
              <a:rPr dirty="0" sz="2750" spc="-35"/>
              <a:t> </a:t>
            </a:r>
            <a:r>
              <a:rPr dirty="0" sz="2750"/>
              <a:t>DE</a:t>
            </a:r>
            <a:r>
              <a:rPr dirty="0" sz="2750" spc="-30"/>
              <a:t> </a:t>
            </a:r>
            <a:r>
              <a:rPr dirty="0" sz="2750" spc="-10"/>
              <a:t>ANDALUCÍA</a:t>
            </a:r>
            <a:endParaRPr sz="27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8997" y="495717"/>
            <a:ext cx="11296649" cy="17240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93151" y="9281342"/>
            <a:ext cx="2914649" cy="6476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1888" y="8573352"/>
            <a:ext cx="6019799" cy="1419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979231" y="1492747"/>
            <a:ext cx="6278245" cy="6273800"/>
            <a:chOff x="10979231" y="1492747"/>
            <a:chExt cx="6278245" cy="62738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2020" y="1556958"/>
              <a:ext cx="6154490" cy="61468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9231" y="1492747"/>
              <a:ext cx="6278179" cy="6273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7805" y="1966993"/>
            <a:ext cx="7353300" cy="46970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40100" marR="5080" indent="-1567815">
              <a:lnSpc>
                <a:spcPct val="116799"/>
              </a:lnSpc>
              <a:spcBef>
                <a:spcPts val="100"/>
              </a:spcBef>
            </a:pPr>
            <a:r>
              <a:rPr dirty="0" sz="7650" spc="155">
                <a:solidFill>
                  <a:srgbClr val="94B9FF"/>
                </a:solidFill>
              </a:rPr>
              <a:t>¿QUÉ</a:t>
            </a:r>
            <a:r>
              <a:rPr dirty="0" sz="7650" spc="165">
                <a:solidFill>
                  <a:srgbClr val="94B9FF"/>
                </a:solidFill>
              </a:rPr>
              <a:t> </a:t>
            </a:r>
            <a:r>
              <a:rPr dirty="0" sz="7650" spc="-615">
                <a:solidFill>
                  <a:srgbClr val="94B9FF"/>
                </a:solidFill>
              </a:rPr>
              <a:t>ES</a:t>
            </a:r>
            <a:r>
              <a:rPr dirty="0" sz="7650" spc="175">
                <a:solidFill>
                  <a:srgbClr val="94B9FF"/>
                </a:solidFill>
              </a:rPr>
              <a:t> </a:t>
            </a:r>
            <a:r>
              <a:rPr dirty="0" sz="7650" spc="-830">
                <a:solidFill>
                  <a:srgbClr val="94B9FF"/>
                </a:solidFill>
              </a:rPr>
              <a:t>EL </a:t>
            </a:r>
            <a:r>
              <a:rPr dirty="0" sz="7650" spc="550">
                <a:solidFill>
                  <a:srgbClr val="94B9FF"/>
                </a:solidFill>
              </a:rPr>
              <a:t>CMMA?</a:t>
            </a:r>
            <a:endParaRPr sz="7650"/>
          </a:p>
          <a:p>
            <a:pPr algn="r" marL="12700" marR="5080" indent="1532890">
              <a:lnSpc>
                <a:spcPct val="117600"/>
              </a:lnSpc>
              <a:spcBef>
                <a:spcPts val="930"/>
              </a:spcBef>
            </a:pPr>
            <a:r>
              <a:rPr dirty="0" sz="2550" spc="-254">
                <a:solidFill>
                  <a:srgbClr val="94B9FF"/>
                </a:solidFill>
              </a:rPr>
              <a:t>EL</a:t>
            </a:r>
            <a:r>
              <a:rPr dirty="0" sz="2550" spc="65">
                <a:solidFill>
                  <a:srgbClr val="94B9FF"/>
                </a:solidFill>
              </a:rPr>
              <a:t> </a:t>
            </a:r>
            <a:r>
              <a:rPr dirty="0" sz="2550" spc="240">
                <a:solidFill>
                  <a:srgbClr val="94B9FF"/>
                </a:solidFill>
              </a:rPr>
              <a:t>CMMA</a:t>
            </a:r>
            <a:r>
              <a:rPr dirty="0" sz="2550" spc="45">
                <a:solidFill>
                  <a:srgbClr val="94B9FF"/>
                </a:solidFill>
              </a:rPr>
              <a:t> </a:t>
            </a:r>
            <a:r>
              <a:rPr dirty="0" sz="2550" spc="-145">
                <a:solidFill>
                  <a:srgbClr val="94B9FF"/>
                </a:solidFill>
              </a:rPr>
              <a:t>ES</a:t>
            </a:r>
            <a:r>
              <a:rPr dirty="0" sz="2550" spc="60">
                <a:solidFill>
                  <a:srgbClr val="94B9FF"/>
                </a:solidFill>
              </a:rPr>
              <a:t> </a:t>
            </a:r>
            <a:r>
              <a:rPr dirty="0" sz="2550" spc="135">
                <a:solidFill>
                  <a:srgbClr val="94B9FF"/>
                </a:solidFill>
              </a:rPr>
              <a:t>UNA</a:t>
            </a:r>
            <a:r>
              <a:rPr dirty="0" sz="2550" spc="55">
                <a:solidFill>
                  <a:srgbClr val="94B9FF"/>
                </a:solidFill>
              </a:rPr>
              <a:t> </a:t>
            </a:r>
            <a:r>
              <a:rPr dirty="0" sz="2550" spc="120">
                <a:solidFill>
                  <a:srgbClr val="94B9FF"/>
                </a:solidFill>
              </a:rPr>
              <a:t>ASOCIACIÓN</a:t>
            </a:r>
            <a:r>
              <a:rPr dirty="0" sz="2550" spc="55">
                <a:solidFill>
                  <a:srgbClr val="94B9FF"/>
                </a:solidFill>
              </a:rPr>
              <a:t> </a:t>
            </a:r>
            <a:r>
              <a:rPr dirty="0" sz="2550" spc="-25">
                <a:solidFill>
                  <a:srgbClr val="94B9FF"/>
                </a:solidFill>
              </a:rPr>
              <a:t>DE </a:t>
            </a:r>
            <a:r>
              <a:rPr dirty="0" sz="2550" spc="-60">
                <a:solidFill>
                  <a:srgbClr val="94B9FF"/>
                </a:solidFill>
              </a:rPr>
              <a:t>EMPRESAS</a:t>
            </a:r>
            <a:r>
              <a:rPr dirty="0" sz="2550" spc="-15">
                <a:solidFill>
                  <a:srgbClr val="94B9FF"/>
                </a:solidFill>
              </a:rPr>
              <a:t> </a:t>
            </a:r>
            <a:r>
              <a:rPr dirty="0" sz="2550" spc="90">
                <a:solidFill>
                  <a:srgbClr val="94B9FF"/>
                </a:solidFill>
              </a:rPr>
              <a:t>INNOVADORAS,</a:t>
            </a:r>
            <a:r>
              <a:rPr dirty="0" sz="2550" spc="-15">
                <a:solidFill>
                  <a:srgbClr val="94B9FF"/>
                </a:solidFill>
              </a:rPr>
              <a:t> </a:t>
            </a:r>
            <a:r>
              <a:rPr dirty="0" sz="2550" spc="45">
                <a:solidFill>
                  <a:srgbClr val="94B9FF"/>
                </a:solidFill>
              </a:rPr>
              <a:t>TECNOLÓGICAS </a:t>
            </a:r>
            <a:r>
              <a:rPr dirty="0" sz="2550">
                <a:solidFill>
                  <a:srgbClr val="94B9FF"/>
                </a:solidFill>
              </a:rPr>
              <a:t>Y</a:t>
            </a:r>
            <a:r>
              <a:rPr dirty="0" sz="2550" spc="10">
                <a:solidFill>
                  <a:srgbClr val="94B9FF"/>
                </a:solidFill>
              </a:rPr>
              <a:t> </a:t>
            </a:r>
            <a:r>
              <a:rPr dirty="0" sz="2550" spc="-65">
                <a:solidFill>
                  <a:srgbClr val="94B9FF"/>
                </a:solidFill>
              </a:rPr>
              <a:t>SOSTENIBLES</a:t>
            </a:r>
            <a:r>
              <a:rPr dirty="0" sz="2550" spc="20">
                <a:solidFill>
                  <a:srgbClr val="94B9FF"/>
                </a:solidFill>
              </a:rPr>
              <a:t> </a:t>
            </a:r>
            <a:r>
              <a:rPr dirty="0" sz="2550" spc="50">
                <a:solidFill>
                  <a:srgbClr val="94B9FF"/>
                </a:solidFill>
              </a:rPr>
              <a:t>QUE</a:t>
            </a:r>
            <a:r>
              <a:rPr dirty="0" sz="2550" spc="15">
                <a:solidFill>
                  <a:srgbClr val="94B9FF"/>
                </a:solidFill>
              </a:rPr>
              <a:t> </a:t>
            </a:r>
            <a:r>
              <a:rPr dirty="0" sz="2550" spc="-145">
                <a:solidFill>
                  <a:srgbClr val="94B9FF"/>
                </a:solidFill>
              </a:rPr>
              <a:t>SE</a:t>
            </a:r>
            <a:r>
              <a:rPr dirty="0" sz="2550" spc="20">
                <a:solidFill>
                  <a:srgbClr val="94B9FF"/>
                </a:solidFill>
              </a:rPr>
              <a:t> </a:t>
            </a:r>
            <a:r>
              <a:rPr dirty="0" sz="2550" spc="80">
                <a:solidFill>
                  <a:srgbClr val="94B9FF"/>
                </a:solidFill>
              </a:rPr>
              <a:t>DEDICAN</a:t>
            </a:r>
            <a:r>
              <a:rPr dirty="0" sz="2550" spc="20">
                <a:solidFill>
                  <a:srgbClr val="94B9FF"/>
                </a:solidFill>
              </a:rPr>
              <a:t> </a:t>
            </a:r>
            <a:r>
              <a:rPr dirty="0" sz="2550">
                <a:solidFill>
                  <a:srgbClr val="94B9FF"/>
                </a:solidFill>
              </a:rPr>
              <a:t>A</a:t>
            </a:r>
            <a:r>
              <a:rPr dirty="0" sz="2550" spc="25">
                <a:solidFill>
                  <a:srgbClr val="94B9FF"/>
                </a:solidFill>
              </a:rPr>
              <a:t> </a:t>
            </a:r>
            <a:r>
              <a:rPr dirty="0" sz="2550" spc="-25">
                <a:solidFill>
                  <a:srgbClr val="94B9FF"/>
                </a:solidFill>
              </a:rPr>
              <a:t>LOS </a:t>
            </a:r>
            <a:r>
              <a:rPr dirty="0" sz="2550" spc="-55">
                <a:solidFill>
                  <a:srgbClr val="94B9FF"/>
                </a:solidFill>
              </a:rPr>
              <a:t>SUBSECTORES</a:t>
            </a:r>
            <a:r>
              <a:rPr dirty="0" sz="2550" spc="-40">
                <a:solidFill>
                  <a:srgbClr val="94B9FF"/>
                </a:solidFill>
              </a:rPr>
              <a:t> </a:t>
            </a:r>
            <a:r>
              <a:rPr dirty="0" sz="2550">
                <a:solidFill>
                  <a:srgbClr val="94B9FF"/>
                </a:solidFill>
              </a:rPr>
              <a:t>DE</a:t>
            </a:r>
            <a:r>
              <a:rPr dirty="0" sz="2550" spc="-35">
                <a:solidFill>
                  <a:srgbClr val="94B9FF"/>
                </a:solidFill>
              </a:rPr>
              <a:t> </a:t>
            </a:r>
            <a:r>
              <a:rPr dirty="0" sz="2550" spc="-114">
                <a:solidFill>
                  <a:srgbClr val="94B9FF"/>
                </a:solidFill>
              </a:rPr>
              <a:t>LA</a:t>
            </a:r>
            <a:r>
              <a:rPr dirty="0" sz="2550" spc="-40">
                <a:solidFill>
                  <a:srgbClr val="94B9FF"/>
                </a:solidFill>
              </a:rPr>
              <a:t> </a:t>
            </a:r>
            <a:r>
              <a:rPr dirty="0" sz="2550" spc="160">
                <a:solidFill>
                  <a:srgbClr val="94B9FF"/>
                </a:solidFill>
              </a:rPr>
              <a:t>ECONOMÍA</a:t>
            </a:r>
            <a:r>
              <a:rPr dirty="0" sz="2550" spc="-35">
                <a:solidFill>
                  <a:srgbClr val="94B9FF"/>
                </a:solidFill>
              </a:rPr>
              <a:t> </a:t>
            </a:r>
            <a:r>
              <a:rPr dirty="0" sz="2550" spc="-20">
                <a:solidFill>
                  <a:srgbClr val="94B9FF"/>
                </a:solidFill>
              </a:rPr>
              <a:t>AZUL</a:t>
            </a:r>
            <a:endParaRPr sz="25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7599" y="6762963"/>
            <a:ext cx="14516099" cy="31051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8714" y="1700926"/>
            <a:ext cx="10408920" cy="20256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98040" marR="5080" indent="-2085975">
              <a:lnSpc>
                <a:spcPct val="116199"/>
              </a:lnSpc>
              <a:spcBef>
                <a:spcPts val="95"/>
              </a:spcBef>
            </a:pPr>
            <a:r>
              <a:rPr dirty="0" sz="5650" spc="-340">
                <a:solidFill>
                  <a:srgbClr val="94B9FF"/>
                </a:solidFill>
              </a:rPr>
              <a:t>TRIPLE</a:t>
            </a:r>
            <a:r>
              <a:rPr dirty="0" sz="5650" spc="-35">
                <a:solidFill>
                  <a:srgbClr val="94B9FF"/>
                </a:solidFill>
              </a:rPr>
              <a:t> </a:t>
            </a:r>
            <a:r>
              <a:rPr dirty="0" sz="5650" spc="-10">
                <a:solidFill>
                  <a:srgbClr val="94B9FF"/>
                </a:solidFill>
              </a:rPr>
              <a:t>HÉLICE:</a:t>
            </a:r>
            <a:r>
              <a:rPr dirty="0" sz="5650" spc="-30">
                <a:solidFill>
                  <a:srgbClr val="94B9FF"/>
                </a:solidFill>
              </a:rPr>
              <a:t> </a:t>
            </a:r>
            <a:r>
              <a:rPr dirty="0" sz="5650" spc="445">
                <a:solidFill>
                  <a:srgbClr val="94B9FF"/>
                </a:solidFill>
              </a:rPr>
              <a:t>UN</a:t>
            </a:r>
            <a:r>
              <a:rPr dirty="0" sz="5650" spc="-30">
                <a:solidFill>
                  <a:srgbClr val="94B9FF"/>
                </a:solidFill>
              </a:rPr>
              <a:t> </a:t>
            </a:r>
            <a:r>
              <a:rPr dirty="0" sz="5650" spc="90">
                <a:solidFill>
                  <a:srgbClr val="94B9FF"/>
                </a:solidFill>
              </a:rPr>
              <a:t>MODELO, </a:t>
            </a:r>
            <a:r>
              <a:rPr dirty="0" sz="5650" spc="225">
                <a:solidFill>
                  <a:srgbClr val="94B9FF"/>
                </a:solidFill>
              </a:rPr>
              <a:t>UNA</a:t>
            </a:r>
            <a:r>
              <a:rPr dirty="0" sz="5650" spc="125">
                <a:solidFill>
                  <a:srgbClr val="94B9FF"/>
                </a:solidFill>
              </a:rPr>
              <a:t> </a:t>
            </a:r>
            <a:r>
              <a:rPr dirty="0" sz="5650" spc="-125">
                <a:solidFill>
                  <a:srgbClr val="94B9FF"/>
                </a:solidFill>
              </a:rPr>
              <a:t>ESTRATEGIA</a:t>
            </a:r>
            <a:endParaRPr sz="5650"/>
          </a:p>
        </p:txBody>
      </p:sp>
      <p:sp>
        <p:nvSpPr>
          <p:cNvPr id="5" name="object 5" descr=""/>
          <p:cNvSpPr txBox="1"/>
          <p:nvPr/>
        </p:nvSpPr>
        <p:spPr>
          <a:xfrm>
            <a:off x="3006801" y="5746507"/>
            <a:ext cx="20516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5" b="1">
                <a:solidFill>
                  <a:srgbClr val="94B9FF"/>
                </a:solidFill>
                <a:latin typeface="Arial"/>
                <a:cs typeface="Arial"/>
              </a:rPr>
              <a:t>GOBIERNO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34928" y="5746507"/>
            <a:ext cx="170370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90" b="1">
                <a:solidFill>
                  <a:srgbClr val="94B9FF"/>
                </a:solidFill>
                <a:latin typeface="Arial"/>
                <a:cs typeface="Arial"/>
              </a:rPr>
              <a:t>EMPRESA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047065" y="5746507"/>
            <a:ext cx="25063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94B9FF"/>
                </a:solidFill>
                <a:latin typeface="Arial"/>
                <a:cs typeface="Arial"/>
              </a:rPr>
              <a:t>UNIVERSIDAD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CC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438842" y="3347362"/>
            <a:ext cx="3552825" cy="3013710"/>
          </a:xfrm>
          <a:prstGeom prst="rect">
            <a:avLst/>
          </a:prstGeom>
        </p:spPr>
        <p:txBody>
          <a:bodyPr wrap="square" lIns="0" tIns="688975" rIns="0" bIns="0" rtlCol="0" vert="horz">
            <a:spAutoFit/>
          </a:bodyPr>
          <a:lstStyle/>
          <a:p>
            <a:pPr algn="ctr" marR="299085">
              <a:lnSpc>
                <a:spcPct val="100000"/>
              </a:lnSpc>
              <a:spcBef>
                <a:spcPts val="5425"/>
              </a:spcBef>
            </a:pPr>
            <a:r>
              <a:rPr dirty="0" sz="8800" spc="-1275" b="1">
                <a:latin typeface="Arial"/>
                <a:cs typeface="Arial"/>
              </a:rPr>
              <a:t>1</a:t>
            </a:r>
            <a:endParaRPr sz="8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 spc="-70" b="1">
                <a:latin typeface="Arial"/>
                <a:cs typeface="Arial"/>
              </a:rPr>
              <a:t>DESARROLLO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125" b="1">
                <a:latin typeface="Arial"/>
                <a:cs typeface="Arial"/>
              </a:rPr>
              <a:t>ECONÓMICO</a:t>
            </a:r>
            <a:endParaRPr sz="2000">
              <a:latin typeface="Arial"/>
              <a:cs typeface="Arial"/>
            </a:endParaRPr>
          </a:p>
          <a:p>
            <a:pPr algn="ctr" marR="299085">
              <a:lnSpc>
                <a:spcPct val="100000"/>
              </a:lnSpc>
              <a:spcBef>
                <a:spcPts val="1635"/>
              </a:spcBef>
            </a:pPr>
            <a:r>
              <a:rPr dirty="0" sz="2000" spc="45" b="1">
                <a:latin typeface="Arial"/>
                <a:cs typeface="Arial"/>
              </a:rPr>
              <a:t>NETWORKING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06442" y="6864449"/>
            <a:ext cx="3320415" cy="148272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ctr" marL="12700" marR="5080">
              <a:lnSpc>
                <a:spcPct val="118800"/>
              </a:lnSpc>
              <a:spcBef>
                <a:spcPts val="170"/>
              </a:spcBef>
            </a:pPr>
            <a:r>
              <a:rPr dirty="0" sz="2000" spc="110" b="1">
                <a:latin typeface="Arial"/>
                <a:cs typeface="Arial"/>
              </a:rPr>
              <a:t>UNIMOS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EMPRESAS </a:t>
            </a:r>
            <a:r>
              <a:rPr dirty="0" sz="2000" spc="-80" b="1">
                <a:latin typeface="Arial"/>
                <a:cs typeface="Arial"/>
              </a:rPr>
              <a:t>AZULES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PARA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POTENCIAR </a:t>
            </a:r>
            <a:r>
              <a:rPr dirty="0" sz="2000" spc="-145" b="1">
                <a:latin typeface="Arial"/>
                <a:cs typeface="Arial"/>
              </a:rPr>
              <a:t>LA</a:t>
            </a:r>
            <a:r>
              <a:rPr dirty="0" sz="2000" spc="1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OPORTUNIDAD</a:t>
            </a:r>
            <a:r>
              <a:rPr dirty="0" sz="2000" spc="17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DE </a:t>
            </a:r>
            <a:r>
              <a:rPr dirty="0" sz="2000" spc="105" b="1">
                <a:latin typeface="Arial"/>
                <a:cs typeface="Arial"/>
              </a:rPr>
              <a:t>NEGOCIO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97664" y="3347362"/>
            <a:ext cx="2154555" cy="3006090"/>
          </a:xfrm>
          <a:prstGeom prst="rect">
            <a:avLst/>
          </a:prstGeom>
        </p:spPr>
        <p:txBody>
          <a:bodyPr wrap="square" lIns="0" tIns="688975" rIns="0" bIns="0" rtlCol="0" vert="horz">
            <a:spAutoFit/>
          </a:bodyPr>
          <a:lstStyle/>
          <a:p>
            <a:pPr marL="558800">
              <a:lnSpc>
                <a:spcPct val="100000"/>
              </a:lnSpc>
              <a:spcBef>
                <a:spcPts val="5425"/>
              </a:spcBef>
            </a:pPr>
            <a:r>
              <a:rPr dirty="0" sz="8800" spc="95" b="1">
                <a:latin typeface="Arial"/>
                <a:cs typeface="Arial"/>
              </a:rPr>
              <a:t>2</a:t>
            </a:r>
            <a:endParaRPr sz="8800">
              <a:latin typeface="Arial"/>
              <a:cs typeface="Arial"/>
            </a:endParaRPr>
          </a:p>
          <a:p>
            <a:pPr marL="314960" marR="5080" indent="-302895">
              <a:lnSpc>
                <a:spcPts val="3979"/>
              </a:lnSpc>
            </a:pPr>
            <a:r>
              <a:rPr dirty="0" sz="2000" spc="-40" b="1">
                <a:latin typeface="Arial"/>
                <a:cs typeface="Arial"/>
              </a:rPr>
              <a:t>TRANSFERENCIA </a:t>
            </a:r>
            <a:r>
              <a:rPr dirty="0" sz="2000" spc="-10" b="1">
                <a:latin typeface="Arial"/>
                <a:cs typeface="Arial"/>
              </a:rPr>
              <a:t>BLUEMINDS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53277" y="6864449"/>
            <a:ext cx="2767330" cy="18446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ctr" marL="12700" marR="5080">
              <a:lnSpc>
                <a:spcPct val="118800"/>
              </a:lnSpc>
              <a:spcBef>
                <a:spcPts val="170"/>
              </a:spcBef>
            </a:pPr>
            <a:r>
              <a:rPr dirty="0" sz="2000" spc="110" b="1">
                <a:latin typeface="Arial"/>
                <a:cs typeface="Arial"/>
              </a:rPr>
              <a:t>UNIMOS</a:t>
            </a:r>
            <a:r>
              <a:rPr dirty="0" sz="2000" spc="60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A </a:t>
            </a:r>
            <a:r>
              <a:rPr dirty="0" sz="2000" spc="-10" b="1">
                <a:latin typeface="Arial"/>
                <a:cs typeface="Arial"/>
              </a:rPr>
              <a:t>INVESTIGADORES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Y </a:t>
            </a:r>
            <a:r>
              <a:rPr dirty="0" sz="2000" spc="-85" b="1">
                <a:latin typeface="Arial"/>
                <a:cs typeface="Arial"/>
              </a:rPr>
              <a:t>EMPRESAS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PARA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QUE </a:t>
            </a:r>
            <a:r>
              <a:rPr dirty="0" sz="2000" spc="-10" b="1">
                <a:latin typeface="Arial"/>
                <a:cs typeface="Arial"/>
              </a:rPr>
              <a:t>COMPARTAN </a:t>
            </a:r>
            <a:r>
              <a:rPr dirty="0" sz="2000" spc="105" b="1">
                <a:latin typeface="Arial"/>
                <a:cs typeface="Arial"/>
              </a:rPr>
              <a:t>CONOCIMIENTO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348495" y="6864449"/>
            <a:ext cx="3456940" cy="18446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ctr" marL="12065" marR="5080">
              <a:lnSpc>
                <a:spcPct val="118800"/>
              </a:lnSpc>
              <a:spcBef>
                <a:spcPts val="170"/>
              </a:spcBef>
            </a:pPr>
            <a:r>
              <a:rPr dirty="0" sz="2000" b="1">
                <a:latin typeface="Arial"/>
                <a:cs typeface="Arial"/>
              </a:rPr>
              <a:t>PREMIAMOS</a:t>
            </a:r>
            <a:r>
              <a:rPr dirty="0" sz="2000" spc="120" b="1">
                <a:latin typeface="Arial"/>
                <a:cs typeface="Arial"/>
              </a:rPr>
              <a:t> </a:t>
            </a:r>
            <a:r>
              <a:rPr dirty="0" sz="2000" spc="-165" b="1">
                <a:latin typeface="Arial"/>
                <a:cs typeface="Arial"/>
              </a:rPr>
              <a:t>LAS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MEJORES </a:t>
            </a:r>
            <a:r>
              <a:rPr dirty="0" sz="2000" b="1">
                <a:latin typeface="Arial"/>
                <a:cs typeface="Arial"/>
              </a:rPr>
              <a:t>INICIATIVAS</a:t>
            </a:r>
            <a:r>
              <a:rPr dirty="0" sz="2000" spc="330" b="1">
                <a:latin typeface="Arial"/>
                <a:cs typeface="Arial"/>
              </a:rPr>
              <a:t> </a:t>
            </a:r>
            <a:r>
              <a:rPr dirty="0" sz="2000" spc="85" b="1">
                <a:latin typeface="Arial"/>
                <a:cs typeface="Arial"/>
              </a:rPr>
              <a:t>MARÍTIMO- </a:t>
            </a:r>
            <a:r>
              <a:rPr dirty="0" sz="2000" b="1">
                <a:latin typeface="Arial"/>
                <a:cs typeface="Arial"/>
              </a:rPr>
              <a:t>MARINAS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EMPRESAS, </a:t>
            </a:r>
            <a:r>
              <a:rPr dirty="0" sz="2000" b="1">
                <a:latin typeface="Arial"/>
                <a:cs typeface="Arial"/>
              </a:rPr>
              <a:t>INSTITUCIONES</a:t>
            </a:r>
            <a:r>
              <a:rPr dirty="0" sz="2000" spc="31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Y </a:t>
            </a:r>
            <a:r>
              <a:rPr dirty="0" sz="2000" spc="-10" b="1">
                <a:latin typeface="Arial"/>
                <a:cs typeface="Arial"/>
              </a:rPr>
              <a:t>PERSONAS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95"/>
              <a:t>¿QUÉ</a:t>
            </a:r>
            <a:r>
              <a:rPr dirty="0" spc="260"/>
              <a:t> </a:t>
            </a:r>
            <a:r>
              <a:rPr dirty="0"/>
              <a:t>HACE</a:t>
            </a:r>
            <a:r>
              <a:rPr dirty="0" spc="260"/>
              <a:t> </a:t>
            </a:r>
            <a:r>
              <a:rPr dirty="0" spc="-925"/>
              <a:t>EL</a:t>
            </a:r>
            <a:r>
              <a:rPr dirty="0" spc="265"/>
              <a:t> </a:t>
            </a:r>
            <a:r>
              <a:rPr dirty="0" spc="645"/>
              <a:t>CMMA?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3003698" y="4028326"/>
            <a:ext cx="2427605" cy="23253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09650">
              <a:lnSpc>
                <a:spcPct val="100000"/>
              </a:lnSpc>
              <a:spcBef>
                <a:spcPts val="110"/>
              </a:spcBef>
            </a:pPr>
            <a:r>
              <a:rPr dirty="0" sz="8300" spc="409" b="1">
                <a:latin typeface="Arial"/>
                <a:cs typeface="Arial"/>
              </a:rPr>
              <a:t>3</a:t>
            </a:r>
            <a:endParaRPr sz="8300">
              <a:latin typeface="Arial"/>
              <a:cs typeface="Arial"/>
            </a:endParaRPr>
          </a:p>
          <a:p>
            <a:pPr marL="734695" marR="5080" indent="-722630">
              <a:lnSpc>
                <a:spcPct val="165600"/>
              </a:lnSpc>
              <a:spcBef>
                <a:spcPts val="185"/>
              </a:spcBef>
            </a:pPr>
            <a:r>
              <a:rPr dirty="0" sz="2000" spc="-40" b="1">
                <a:latin typeface="Arial"/>
                <a:cs typeface="Arial"/>
              </a:rPr>
              <a:t>RESPONSABILIDAD </a:t>
            </a:r>
            <a:r>
              <a:rPr dirty="0" sz="2000" spc="-10" b="1">
                <a:latin typeface="Arial"/>
                <a:cs typeface="Arial"/>
              </a:rPr>
              <a:t>SOCIAL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CC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95"/>
              <a:t>¿QUÉ</a:t>
            </a:r>
            <a:r>
              <a:rPr dirty="0" spc="260"/>
              <a:t> </a:t>
            </a:r>
            <a:r>
              <a:rPr dirty="0"/>
              <a:t>HACE</a:t>
            </a:r>
            <a:r>
              <a:rPr dirty="0" spc="260"/>
              <a:t> </a:t>
            </a:r>
            <a:r>
              <a:rPr dirty="0" spc="-925"/>
              <a:t>EL</a:t>
            </a:r>
            <a:r>
              <a:rPr dirty="0" spc="265"/>
              <a:t> </a:t>
            </a:r>
            <a:r>
              <a:rPr dirty="0" spc="645"/>
              <a:t>CMMA?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825140" y="3851455"/>
            <a:ext cx="3105785" cy="23088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9685">
              <a:lnSpc>
                <a:spcPct val="100000"/>
              </a:lnSpc>
              <a:spcBef>
                <a:spcPts val="125"/>
              </a:spcBef>
            </a:pPr>
            <a:r>
              <a:rPr dirty="0" sz="8800" spc="685" b="1">
                <a:latin typeface="Arial"/>
                <a:cs typeface="Arial"/>
              </a:rPr>
              <a:t>4</a:t>
            </a:r>
            <a:endParaRPr sz="8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90"/>
              </a:spcBef>
            </a:pPr>
            <a:r>
              <a:rPr dirty="0" sz="2000" spc="-20" b="1">
                <a:latin typeface="Arial"/>
                <a:cs typeface="Arial"/>
              </a:rPr>
              <a:t>PROYECTOS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INTERNAC.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05820" y="6672485"/>
            <a:ext cx="3848735" cy="255905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 indent="686435">
              <a:lnSpc>
                <a:spcPct val="118800"/>
              </a:lnSpc>
              <a:spcBef>
                <a:spcPts val="170"/>
              </a:spcBef>
            </a:pPr>
            <a:r>
              <a:rPr dirty="0" sz="2000" spc="-20" b="1">
                <a:latin typeface="Arial"/>
                <a:cs typeface="Arial"/>
              </a:rPr>
              <a:t>MUJERES</a:t>
            </a:r>
            <a:r>
              <a:rPr dirty="0" sz="2000" spc="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EC.</a:t>
            </a:r>
            <a:r>
              <a:rPr dirty="0" sz="2000" spc="2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AZUL </a:t>
            </a:r>
            <a:r>
              <a:rPr dirty="0" sz="2000" b="1">
                <a:latin typeface="Arial"/>
                <a:cs typeface="Arial"/>
              </a:rPr>
              <a:t>TURISMO</a:t>
            </a:r>
            <a:r>
              <a:rPr dirty="0" sz="2000" spc="114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NÁUTICO</a:t>
            </a:r>
            <a:r>
              <a:rPr dirty="0" sz="2000" spc="114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FLUVIAL </a:t>
            </a:r>
            <a:r>
              <a:rPr dirty="0" sz="2000" b="1">
                <a:latin typeface="Arial"/>
                <a:cs typeface="Arial"/>
              </a:rPr>
              <a:t>TURISMO</a:t>
            </a:r>
            <a:r>
              <a:rPr dirty="0" sz="2000" spc="114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NÁUTICO</a:t>
            </a:r>
            <a:r>
              <a:rPr dirty="0" sz="2000" spc="114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COSTERO </a:t>
            </a:r>
            <a:r>
              <a:rPr dirty="0" sz="2000" spc="10" b="1">
                <a:latin typeface="Arial"/>
                <a:cs typeface="Arial"/>
              </a:rPr>
              <a:t>DESCARBONIZACIÓN</a:t>
            </a:r>
            <a:r>
              <a:rPr dirty="0" sz="2000" spc="305" b="1">
                <a:latin typeface="Arial"/>
                <a:cs typeface="Arial"/>
              </a:rPr>
              <a:t> </a:t>
            </a:r>
            <a:r>
              <a:rPr dirty="0" sz="2000" spc="10" b="1">
                <a:latin typeface="Arial"/>
                <a:cs typeface="Arial"/>
              </a:rPr>
              <a:t>EN</a:t>
            </a:r>
            <a:r>
              <a:rPr dirty="0" sz="2000" spc="30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LOS</a:t>
            </a:r>
            <a:endParaRPr sz="2000">
              <a:latin typeface="Arial"/>
              <a:cs typeface="Arial"/>
            </a:endParaRPr>
          </a:p>
          <a:p>
            <a:pPr marL="37465" marR="29845" indent="1299210">
              <a:lnSpc>
                <a:spcPct val="115599"/>
              </a:lnSpc>
              <a:spcBef>
                <a:spcPts val="80"/>
              </a:spcBef>
            </a:pPr>
            <a:r>
              <a:rPr dirty="0" sz="2000" spc="-10" b="1">
                <a:latin typeface="Arial"/>
                <a:cs typeface="Arial"/>
              </a:rPr>
              <a:t>PUERTOS </a:t>
            </a:r>
            <a:r>
              <a:rPr dirty="0" sz="2000" spc="50" b="1">
                <a:latin typeface="Arial"/>
                <a:cs typeface="Arial"/>
              </a:rPr>
              <a:t>CREACIÓN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10" b="1">
                <a:latin typeface="Arial"/>
                <a:cs typeface="Arial"/>
              </a:rPr>
              <a:t>CLÚSTERES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450"/>
              </a:spcBef>
            </a:pPr>
            <a:r>
              <a:rPr dirty="0" sz="2000" spc="-220" b="1">
                <a:latin typeface="Arial"/>
                <a:cs typeface="Arial"/>
              </a:rPr>
              <a:t>EL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NORTE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ÁFRICA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50977" y="6757159"/>
            <a:ext cx="3148330" cy="21971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93980" marR="86360">
              <a:lnSpc>
                <a:spcPct val="118700"/>
              </a:lnSpc>
              <a:spcBef>
                <a:spcPts val="175"/>
              </a:spcBef>
            </a:pPr>
            <a:r>
              <a:rPr dirty="0" sz="2000" b="1">
                <a:latin typeface="Arial"/>
                <a:cs typeface="Arial"/>
              </a:rPr>
              <a:t>FÓRUM</a:t>
            </a:r>
            <a:r>
              <a:rPr dirty="0" sz="2000" spc="280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OCEANO </a:t>
            </a:r>
            <a:r>
              <a:rPr dirty="0" sz="2000" spc="-55" b="1">
                <a:latin typeface="Arial"/>
                <a:cs typeface="Arial"/>
              </a:rPr>
              <a:t>CÁTEDRA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70" b="1">
                <a:latin typeface="Arial"/>
                <a:cs typeface="Arial"/>
              </a:rPr>
              <a:t>CAMBIO </a:t>
            </a:r>
            <a:r>
              <a:rPr dirty="0" sz="2000" spc="45" b="1">
                <a:latin typeface="Arial"/>
                <a:cs typeface="Arial"/>
              </a:rPr>
              <a:t>CLIMÁTICO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LA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65" b="1">
                <a:latin typeface="Arial"/>
                <a:cs typeface="Arial"/>
              </a:rPr>
              <a:t>UMA </a:t>
            </a:r>
            <a:r>
              <a:rPr dirty="0" sz="2000" spc="-10" b="1">
                <a:latin typeface="Arial"/>
                <a:cs typeface="Arial"/>
              </a:rPr>
              <a:t>CEUTA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15599"/>
              </a:lnSpc>
              <a:spcBef>
                <a:spcPts val="75"/>
              </a:spcBef>
            </a:pPr>
            <a:r>
              <a:rPr dirty="0" sz="2000" b="1">
                <a:latin typeface="Arial"/>
                <a:cs typeface="Arial"/>
              </a:rPr>
              <a:t>SUNCRUISE</a:t>
            </a:r>
            <a:r>
              <a:rPr dirty="0" sz="2000" spc="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ANDALUCÍA </a:t>
            </a:r>
            <a:r>
              <a:rPr dirty="0" sz="2000" spc="-85" b="1">
                <a:latin typeface="Arial"/>
                <a:cs typeface="Arial"/>
              </a:rPr>
              <a:t>CLÚSTER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ESPAÑOL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873177" y="3785252"/>
            <a:ext cx="2292350" cy="2374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9845">
              <a:lnSpc>
                <a:spcPct val="100000"/>
              </a:lnSpc>
              <a:spcBef>
                <a:spcPts val="125"/>
              </a:spcBef>
            </a:pPr>
            <a:r>
              <a:rPr dirty="0" sz="8800" spc="880" b="1">
                <a:latin typeface="Arial"/>
                <a:cs typeface="Arial"/>
              </a:rPr>
              <a:t>6</a:t>
            </a:r>
            <a:endParaRPr sz="8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10"/>
              </a:spcBef>
            </a:pPr>
            <a:r>
              <a:rPr dirty="0" sz="2000" spc="130" b="1">
                <a:latin typeface="Arial"/>
                <a:cs typeface="Arial"/>
              </a:rPr>
              <a:t>COMUNICACIÓN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311584" y="6757159"/>
            <a:ext cx="3460750" cy="219710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>
              <a:lnSpc>
                <a:spcPct val="118100"/>
              </a:lnSpc>
              <a:spcBef>
                <a:spcPts val="190"/>
              </a:spcBef>
            </a:pPr>
            <a:r>
              <a:rPr dirty="0" sz="2000" spc="-40" b="1">
                <a:latin typeface="Arial"/>
                <a:cs typeface="Arial"/>
              </a:rPr>
              <a:t>LLEVAMOS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220" b="1">
                <a:latin typeface="Arial"/>
                <a:cs typeface="Arial"/>
              </a:rPr>
              <a:t>EL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MENSAJE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DE </a:t>
            </a:r>
            <a:r>
              <a:rPr dirty="0" sz="2000" b="1">
                <a:latin typeface="Arial"/>
                <a:cs typeface="Arial"/>
              </a:rPr>
              <a:t>FUTURO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LA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ECONOMÍA </a:t>
            </a:r>
            <a:r>
              <a:rPr dirty="0" sz="2000" spc="-20" b="1">
                <a:latin typeface="Arial"/>
                <a:cs typeface="Arial"/>
              </a:rPr>
              <a:t>AZUL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LA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SOCIEDAD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A </a:t>
            </a:r>
            <a:r>
              <a:rPr dirty="0" sz="2000" spc="-105" b="1">
                <a:latin typeface="Arial"/>
                <a:cs typeface="Arial"/>
              </a:rPr>
              <a:t>TRAVÉS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15" b="1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LOS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MEDIOS</a:t>
            </a:r>
            <a:r>
              <a:rPr dirty="0" sz="2000" spc="1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Y </a:t>
            </a:r>
            <a:r>
              <a:rPr dirty="0" sz="2000" spc="120" b="1">
                <a:latin typeface="Arial"/>
                <a:cs typeface="Arial"/>
              </a:rPr>
              <a:t>COMUNICAMOS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EN </a:t>
            </a:r>
            <a:r>
              <a:rPr dirty="0" sz="2000" spc="-65" b="1">
                <a:latin typeface="Arial"/>
                <a:cs typeface="Arial"/>
              </a:rPr>
              <a:t>MÚLTIPLES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CANALES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45284" y="3851455"/>
            <a:ext cx="1289050" cy="23088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25"/>
              </a:spcBef>
            </a:pPr>
            <a:r>
              <a:rPr dirty="0" sz="8800" spc="635" b="1">
                <a:latin typeface="Arial"/>
                <a:cs typeface="Arial"/>
              </a:rPr>
              <a:t>5</a:t>
            </a:r>
            <a:endParaRPr sz="8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95"/>
              </a:spcBef>
            </a:pPr>
            <a:r>
              <a:rPr dirty="0" sz="2000" spc="-10" b="1">
                <a:latin typeface="Arial"/>
                <a:cs typeface="Arial"/>
              </a:rPr>
              <a:t>AILANZAS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ACC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0414" y="1788614"/>
            <a:ext cx="13263880" cy="1370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95"/>
              <a:t>¿QUÉ</a:t>
            </a:r>
            <a:r>
              <a:rPr dirty="0" spc="260"/>
              <a:t> </a:t>
            </a:r>
            <a:r>
              <a:rPr dirty="0"/>
              <a:t>HACE</a:t>
            </a:r>
            <a:r>
              <a:rPr dirty="0" spc="260"/>
              <a:t> </a:t>
            </a:r>
            <a:r>
              <a:rPr dirty="0" spc="-925"/>
              <a:t>EL</a:t>
            </a:r>
            <a:r>
              <a:rPr dirty="0" spc="265"/>
              <a:t> </a:t>
            </a:r>
            <a:r>
              <a:rPr dirty="0" spc="645"/>
              <a:t>CMMA?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073875" y="6648163"/>
            <a:ext cx="3843654" cy="28924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442595" marR="434975" indent="-635">
              <a:lnSpc>
                <a:spcPct val="117500"/>
              </a:lnSpc>
              <a:spcBef>
                <a:spcPts val="130"/>
              </a:spcBef>
            </a:pPr>
            <a:r>
              <a:rPr dirty="0" sz="2000" spc="-10" b="1">
                <a:latin typeface="Arial"/>
                <a:cs typeface="Arial"/>
              </a:rPr>
              <a:t>LICITACIONES </a:t>
            </a:r>
            <a:r>
              <a:rPr dirty="0" sz="2000" spc="85" b="1">
                <a:latin typeface="Arial"/>
                <a:cs typeface="Arial"/>
              </a:rPr>
              <a:t>FINANCIACIÓN </a:t>
            </a:r>
            <a:r>
              <a:rPr dirty="0" sz="2000" spc="70" b="1">
                <a:latin typeface="Arial"/>
                <a:cs typeface="Arial"/>
              </a:rPr>
              <a:t>FORMACIÓN </a:t>
            </a:r>
            <a:r>
              <a:rPr dirty="0" sz="2000" spc="-10" b="1">
                <a:latin typeface="Arial"/>
                <a:cs typeface="Arial"/>
              </a:rPr>
              <a:t>BÚSQUEDA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SOCIOS COMERCIALES </a:t>
            </a:r>
            <a:r>
              <a:rPr dirty="0" sz="2000" spc="35" b="1">
                <a:latin typeface="Arial"/>
                <a:cs typeface="Arial"/>
              </a:rPr>
              <a:t>DIFUSIÓN</a:t>
            </a: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15599"/>
              </a:lnSpc>
              <a:spcBef>
                <a:spcPts val="75"/>
              </a:spcBef>
            </a:pPr>
            <a:r>
              <a:rPr dirty="0" sz="2000" spc="-20" b="1">
                <a:latin typeface="Arial"/>
                <a:cs typeface="Arial"/>
              </a:rPr>
              <a:t>CENTINELAS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TECNOLÓGICOS </a:t>
            </a:r>
            <a:r>
              <a:rPr dirty="0" sz="2000" spc="-60" b="1">
                <a:latin typeface="Arial"/>
                <a:cs typeface="Arial"/>
              </a:rPr>
              <a:t>DEFENSA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DEMANDAS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32381" y="6750758"/>
            <a:ext cx="3305810" cy="25590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2065" marR="5080" indent="-635">
              <a:lnSpc>
                <a:spcPct val="118200"/>
              </a:lnSpc>
              <a:spcBef>
                <a:spcPts val="185"/>
              </a:spcBef>
            </a:pPr>
            <a:r>
              <a:rPr dirty="0" sz="2000" spc="110" b="1">
                <a:latin typeface="Arial"/>
                <a:cs typeface="Arial"/>
              </a:rPr>
              <a:t>CONVENIO</a:t>
            </a:r>
            <a:r>
              <a:rPr dirty="0" sz="2000" spc="60" b="1">
                <a:latin typeface="Arial"/>
                <a:cs typeface="Arial"/>
              </a:rPr>
              <a:t> </a:t>
            </a:r>
            <a:r>
              <a:rPr dirty="0" sz="2000" spc="185" b="1">
                <a:latin typeface="Arial"/>
                <a:cs typeface="Arial"/>
              </a:rPr>
              <a:t>CON</a:t>
            </a:r>
            <a:r>
              <a:rPr dirty="0" sz="2000" spc="6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LA </a:t>
            </a:r>
            <a:r>
              <a:rPr dirty="0" sz="2000" b="1">
                <a:latin typeface="Arial"/>
                <a:cs typeface="Arial"/>
              </a:rPr>
              <a:t>CÁMARA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75" b="1">
                <a:latin typeface="Arial"/>
                <a:cs typeface="Arial"/>
              </a:rPr>
              <a:t>COMERCIO, </a:t>
            </a:r>
            <a:r>
              <a:rPr dirty="0" sz="2000" b="1">
                <a:latin typeface="Arial"/>
                <a:cs typeface="Arial"/>
              </a:rPr>
              <a:t>INDUSTRIA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60" b="1">
                <a:latin typeface="Arial"/>
                <a:cs typeface="Arial"/>
              </a:rPr>
              <a:t>Y </a:t>
            </a:r>
            <a:r>
              <a:rPr dirty="0" sz="2000" spc="75" b="1">
                <a:latin typeface="Arial"/>
                <a:cs typeface="Arial"/>
              </a:rPr>
              <a:t>NAVEGACIÓN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PARA </a:t>
            </a:r>
            <a:r>
              <a:rPr dirty="0" sz="2000" spc="-50" b="1">
                <a:latin typeface="Arial"/>
                <a:cs typeface="Arial"/>
              </a:rPr>
              <a:t>ATENDER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EMPRESAS </a:t>
            </a:r>
            <a:r>
              <a:rPr dirty="0" sz="2000" b="1">
                <a:latin typeface="Arial"/>
                <a:cs typeface="Arial"/>
              </a:rPr>
              <a:t>INTERNACIONALES</a:t>
            </a:r>
            <a:r>
              <a:rPr dirty="0" sz="2000" spc="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</a:t>
            </a:r>
            <a:r>
              <a:rPr dirty="0" sz="2000" spc="75" b="1">
                <a:latin typeface="Arial"/>
                <a:cs typeface="Arial"/>
              </a:rPr>
              <a:t> </a:t>
            </a:r>
            <a:r>
              <a:rPr dirty="0" sz="2000" spc="-95" b="1">
                <a:latin typeface="Arial"/>
                <a:cs typeface="Arial"/>
              </a:rPr>
              <a:t>LA </a:t>
            </a:r>
            <a:r>
              <a:rPr dirty="0" sz="2000" spc="-10" b="1">
                <a:latin typeface="Arial"/>
                <a:cs typeface="Arial"/>
              </a:rPr>
              <a:t>MATERIA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83658" y="6751032"/>
            <a:ext cx="3397250" cy="29114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2700" marR="5080">
              <a:lnSpc>
                <a:spcPct val="117900"/>
              </a:lnSpc>
              <a:spcBef>
                <a:spcPts val="195"/>
              </a:spcBef>
            </a:pPr>
            <a:r>
              <a:rPr dirty="0" sz="2000" b="1">
                <a:latin typeface="Arial"/>
                <a:cs typeface="Arial"/>
              </a:rPr>
              <a:t>IMPULSAMOS</a:t>
            </a:r>
            <a:r>
              <a:rPr dirty="0" sz="2000" spc="15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LA </a:t>
            </a:r>
            <a:r>
              <a:rPr dirty="0" sz="2000" b="1">
                <a:latin typeface="Arial"/>
                <a:cs typeface="Arial"/>
              </a:rPr>
              <a:t>REALIZACIÓN</a:t>
            </a:r>
            <a:r>
              <a:rPr dirty="0" sz="2000" spc="1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DE ESTUDIOS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INFORMES </a:t>
            </a:r>
            <a:r>
              <a:rPr dirty="0" sz="2000" spc="-60" b="1">
                <a:latin typeface="Arial"/>
                <a:cs typeface="Arial"/>
              </a:rPr>
              <a:t>SOBRE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LA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95" b="1">
                <a:latin typeface="Arial"/>
                <a:cs typeface="Arial"/>
              </a:rPr>
              <a:t>ECONOMÍA </a:t>
            </a:r>
            <a:r>
              <a:rPr dirty="0" sz="2000" spc="-20" b="1">
                <a:latin typeface="Arial"/>
                <a:cs typeface="Arial"/>
              </a:rPr>
              <a:t>AZUL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ANDALUZA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Y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SUS </a:t>
            </a:r>
            <a:r>
              <a:rPr dirty="0" sz="2000" spc="-60" b="1">
                <a:latin typeface="Arial"/>
                <a:cs typeface="Arial"/>
              </a:rPr>
              <a:t>SUBSECTORES,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ASÍ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170" b="1">
                <a:latin typeface="Arial"/>
                <a:cs typeface="Arial"/>
              </a:rPr>
              <a:t>COMO </a:t>
            </a:r>
            <a:r>
              <a:rPr dirty="0" sz="2000" spc="-60" b="1">
                <a:latin typeface="Arial"/>
                <a:cs typeface="Arial"/>
              </a:rPr>
              <a:t>SOBRE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TENDENCIAS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Y </a:t>
            </a:r>
            <a:r>
              <a:rPr dirty="0" sz="2000" spc="-10" b="1">
                <a:latin typeface="Arial"/>
                <a:cs typeface="Arial"/>
              </a:rPr>
              <a:t>DIAGNÓSTICOS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6789" y="3844993"/>
            <a:ext cx="3371215" cy="22847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46990">
              <a:lnSpc>
                <a:spcPct val="100000"/>
              </a:lnSpc>
              <a:spcBef>
                <a:spcPts val="125"/>
              </a:spcBef>
            </a:pPr>
            <a:r>
              <a:rPr dirty="0" sz="8800" spc="-50" b="1">
                <a:latin typeface="Arial"/>
                <a:cs typeface="Arial"/>
              </a:rPr>
              <a:t>7</a:t>
            </a:r>
            <a:endParaRPr sz="8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05"/>
              </a:spcBef>
            </a:pPr>
            <a:r>
              <a:rPr dirty="0" sz="2000" spc="55" b="1">
                <a:latin typeface="Arial"/>
                <a:cs typeface="Arial"/>
              </a:rPr>
              <a:t>CONECTAMOS </a:t>
            </a:r>
            <a:r>
              <a:rPr dirty="0" sz="2000" spc="-55" b="1">
                <a:latin typeface="Arial"/>
                <a:cs typeface="Arial"/>
              </a:rPr>
              <a:t>EMPRESAS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13938" y="3844993"/>
            <a:ext cx="1921510" cy="22834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125"/>
              </a:spcBef>
            </a:pPr>
            <a:r>
              <a:rPr dirty="0" sz="8800" spc="390" b="1">
                <a:latin typeface="Arial"/>
                <a:cs typeface="Arial"/>
              </a:rPr>
              <a:t>8</a:t>
            </a:r>
            <a:endParaRPr sz="8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90"/>
              </a:spcBef>
            </a:pPr>
            <a:r>
              <a:rPr dirty="0" sz="2000" spc="-10" b="1">
                <a:latin typeface="Arial"/>
                <a:cs typeface="Arial"/>
              </a:rPr>
              <a:t>EXPORTACIÓN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214004" y="3844993"/>
            <a:ext cx="2062480" cy="22834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49935">
              <a:lnSpc>
                <a:spcPct val="100000"/>
              </a:lnSpc>
              <a:spcBef>
                <a:spcPts val="125"/>
              </a:spcBef>
            </a:pPr>
            <a:r>
              <a:rPr dirty="0" sz="8800" spc="880" b="1">
                <a:latin typeface="Arial"/>
                <a:cs typeface="Arial"/>
              </a:rPr>
              <a:t>9</a:t>
            </a:r>
            <a:endParaRPr sz="8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90"/>
              </a:spcBef>
            </a:pPr>
            <a:r>
              <a:rPr dirty="0" sz="2000" spc="-20" b="1">
                <a:latin typeface="Arial"/>
                <a:cs typeface="Arial"/>
              </a:rPr>
              <a:t>OBSERVATORIO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54858" y="518775"/>
              <a:ext cx="4619609" cy="462914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4112217" y="1323998"/>
            <a:ext cx="2417445" cy="2897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50190" marR="156210" indent="40640">
              <a:lnSpc>
                <a:spcPct val="117200"/>
              </a:lnSpc>
              <a:spcBef>
                <a:spcPts val="95"/>
              </a:spcBef>
            </a:pPr>
            <a:r>
              <a:rPr dirty="0" sz="2250" spc="-40" b="1">
                <a:latin typeface="Arial"/>
                <a:cs typeface="Arial"/>
              </a:rPr>
              <a:t>DESARROLLO </a:t>
            </a:r>
            <a:r>
              <a:rPr dirty="0" sz="2250" spc="160" b="1">
                <a:latin typeface="Arial"/>
                <a:cs typeface="Arial"/>
              </a:rPr>
              <a:t>ECONÓMICO </a:t>
            </a:r>
            <a:r>
              <a:rPr dirty="0" sz="2250" spc="-65" b="1">
                <a:latin typeface="Arial"/>
                <a:cs typeface="Arial"/>
              </a:rPr>
              <a:t>EMPRESARIAL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250">
              <a:latin typeface="Arial"/>
              <a:cs typeface="Arial"/>
            </a:endParaRPr>
          </a:p>
          <a:p>
            <a:pPr algn="ctr" marL="12700" marR="5080" indent="86360">
              <a:lnSpc>
                <a:spcPct val="122300"/>
              </a:lnSpc>
            </a:pPr>
            <a:r>
              <a:rPr dirty="0" sz="2250" spc="-25" b="1">
                <a:latin typeface="Arial"/>
                <a:cs typeface="Arial"/>
              </a:rPr>
              <a:t>(1) </a:t>
            </a:r>
            <a:r>
              <a:rPr dirty="0" sz="2250" spc="75" b="1">
                <a:latin typeface="Arial"/>
                <a:cs typeface="Arial"/>
              </a:rPr>
              <a:t>NETWORKING </a:t>
            </a:r>
            <a:r>
              <a:rPr dirty="0" sz="2250" spc="-50" b="1">
                <a:latin typeface="Arial"/>
                <a:cs typeface="Arial"/>
              </a:rPr>
              <a:t>PARA</a:t>
            </a:r>
            <a:r>
              <a:rPr dirty="0" sz="2250" spc="-95" b="1">
                <a:latin typeface="Arial"/>
                <a:cs typeface="Arial"/>
              </a:rPr>
              <a:t> </a:t>
            </a:r>
            <a:r>
              <a:rPr dirty="0" sz="2250" spc="-75" b="1">
                <a:latin typeface="Arial"/>
                <a:cs typeface="Arial"/>
              </a:rPr>
              <a:t>EMPRESAS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515" y="5481523"/>
              <a:ext cx="4619609" cy="462914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290563" y="6238447"/>
            <a:ext cx="2352675" cy="31508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2150" spc="-10" b="1">
                <a:latin typeface="Arial"/>
                <a:cs typeface="Arial"/>
              </a:rPr>
              <a:t>TRANSFERENCIA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150">
              <a:latin typeface="Arial"/>
              <a:cs typeface="Arial"/>
            </a:endParaRPr>
          </a:p>
          <a:p>
            <a:pPr algn="ctr" marL="38100">
              <a:lnSpc>
                <a:spcPct val="100000"/>
              </a:lnSpc>
              <a:spcBef>
                <a:spcPts val="5"/>
              </a:spcBef>
            </a:pPr>
            <a:r>
              <a:rPr dirty="0" sz="2150" spc="135" b="1">
                <a:latin typeface="Arial"/>
                <a:cs typeface="Arial"/>
              </a:rPr>
              <a:t>(2)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150">
              <a:latin typeface="Arial"/>
              <a:cs typeface="Arial"/>
            </a:endParaRPr>
          </a:p>
          <a:p>
            <a:pPr algn="ctr" marL="263525" marR="209550">
              <a:lnSpc>
                <a:spcPct val="120400"/>
              </a:lnSpc>
            </a:pPr>
            <a:r>
              <a:rPr dirty="0" sz="1500" b="1">
                <a:latin typeface="Arial"/>
                <a:cs typeface="Arial"/>
              </a:rPr>
              <a:t>ENCUENTROS</a:t>
            </a:r>
            <a:r>
              <a:rPr dirty="0" sz="1500" spc="24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DE </a:t>
            </a:r>
            <a:r>
              <a:rPr dirty="0" sz="1500" spc="-40" b="1">
                <a:latin typeface="Arial"/>
                <a:cs typeface="Arial"/>
              </a:rPr>
              <a:t>EMPRESAS</a:t>
            </a:r>
            <a:r>
              <a:rPr dirty="0" sz="1500" spc="-50" b="1">
                <a:latin typeface="Arial"/>
                <a:cs typeface="Arial"/>
              </a:rPr>
              <a:t> Y </a:t>
            </a:r>
            <a:r>
              <a:rPr dirty="0" sz="1500" b="1">
                <a:latin typeface="Arial"/>
                <a:cs typeface="Arial"/>
              </a:rPr>
              <a:t>GRUPOS</a:t>
            </a:r>
            <a:r>
              <a:rPr dirty="0" sz="1500" spc="15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DE </a:t>
            </a:r>
            <a:r>
              <a:rPr dirty="0" sz="1500" spc="60" b="1">
                <a:latin typeface="Arial"/>
                <a:cs typeface="Arial"/>
              </a:rPr>
              <a:t>INVESTIGACIÓN- </a:t>
            </a:r>
            <a:r>
              <a:rPr dirty="0" sz="1500" b="1">
                <a:latin typeface="Arial"/>
                <a:cs typeface="Arial"/>
              </a:rPr>
              <a:t>MODELO</a:t>
            </a:r>
            <a:r>
              <a:rPr dirty="0" sz="1500" spc="1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DE</a:t>
            </a:r>
            <a:r>
              <a:rPr dirty="0" sz="1500" spc="13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LA </a:t>
            </a:r>
            <a:r>
              <a:rPr dirty="0" sz="1500" b="1">
                <a:latin typeface="Arial"/>
                <a:cs typeface="Arial"/>
              </a:rPr>
              <a:t>QUÍNTUPLE</a:t>
            </a:r>
            <a:r>
              <a:rPr dirty="0" sz="1500" spc="1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HÉLICE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1999" y="1595136"/>
            <a:ext cx="2658110" cy="1130300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3100" spc="-10"/>
              <a:t>RESPON</a:t>
            </a:r>
            <a:endParaRPr sz="3100"/>
          </a:p>
          <a:p>
            <a:pPr marL="805815">
              <a:lnSpc>
                <a:spcPct val="100000"/>
              </a:lnSpc>
              <a:spcBef>
                <a:spcPts val="630"/>
              </a:spcBef>
              <a:tabLst>
                <a:tab pos="2301875" algn="l"/>
              </a:tabLst>
            </a:pPr>
            <a:r>
              <a:rPr dirty="0" sz="3100" spc="-20"/>
              <a:t>RECO</a:t>
            </a:r>
            <a:r>
              <a:rPr dirty="0" sz="3100"/>
              <a:t>	</a:t>
            </a:r>
            <a:r>
              <a:rPr dirty="0" sz="3100" spc="215"/>
              <a:t>O</a:t>
            </a:r>
            <a:endParaRPr sz="31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480" y="4869515"/>
            <a:ext cx="5410199" cy="54174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51087" y="5644715"/>
            <a:ext cx="2540000" cy="988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7269">
              <a:lnSpc>
                <a:spcPct val="123800"/>
              </a:lnSpc>
              <a:spcBef>
                <a:spcPts val="100"/>
              </a:spcBef>
            </a:pPr>
            <a:r>
              <a:rPr dirty="0" sz="2550" spc="180" b="1">
                <a:latin typeface="Arial"/>
                <a:cs typeface="Arial"/>
              </a:rPr>
              <a:t>(3) </a:t>
            </a:r>
            <a:r>
              <a:rPr dirty="0" sz="2550" b="1">
                <a:latin typeface="Arial"/>
                <a:cs typeface="Arial"/>
              </a:rPr>
              <a:t>PREMIOS </a:t>
            </a:r>
            <a:r>
              <a:rPr dirty="0" sz="2550" spc="-25" b="1">
                <a:latin typeface="Arial"/>
                <a:cs typeface="Arial"/>
              </a:rPr>
              <a:t>PROA</a:t>
            </a:r>
            <a:endParaRPr sz="2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8243" y="7291599"/>
            <a:ext cx="4545330" cy="1763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5199"/>
              </a:lnSpc>
              <a:spcBef>
                <a:spcPts val="95"/>
              </a:spcBef>
            </a:pPr>
            <a:r>
              <a:rPr dirty="0" sz="1650" b="1">
                <a:latin typeface="Arial"/>
                <a:cs typeface="Arial"/>
              </a:rPr>
              <a:t>CATEGORÍAS:</a:t>
            </a:r>
            <a:r>
              <a:rPr dirty="0" sz="1650" spc="14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NUEVA</a:t>
            </a:r>
            <a:r>
              <a:rPr dirty="0" sz="1650" spc="140" b="1">
                <a:latin typeface="Arial"/>
                <a:cs typeface="Arial"/>
              </a:rPr>
              <a:t> </a:t>
            </a:r>
            <a:r>
              <a:rPr dirty="0" sz="1650" spc="-10" b="1">
                <a:latin typeface="Arial"/>
                <a:cs typeface="Arial"/>
              </a:rPr>
              <a:t>EMPRESA </a:t>
            </a:r>
            <a:r>
              <a:rPr dirty="0" sz="1650" b="1">
                <a:latin typeface="Arial"/>
                <a:cs typeface="Arial"/>
              </a:rPr>
              <a:t>EXCELENCIA</a:t>
            </a:r>
            <a:r>
              <a:rPr dirty="0" sz="1650" spc="-25" b="1">
                <a:latin typeface="Arial"/>
                <a:cs typeface="Arial"/>
              </a:rPr>
              <a:t> </a:t>
            </a:r>
            <a:r>
              <a:rPr dirty="0" sz="1650" spc="-45" b="1">
                <a:latin typeface="Arial"/>
                <a:cs typeface="Arial"/>
              </a:rPr>
              <a:t>EMPRESARIAL</a:t>
            </a:r>
            <a:r>
              <a:rPr dirty="0" sz="1650" spc="-25" b="1">
                <a:latin typeface="Arial"/>
                <a:cs typeface="Arial"/>
              </a:rPr>
              <a:t> </a:t>
            </a:r>
            <a:r>
              <a:rPr dirty="0" sz="1650" spc="-20" b="1">
                <a:latin typeface="Arial"/>
                <a:cs typeface="Arial"/>
              </a:rPr>
              <a:t>AZUL </a:t>
            </a:r>
            <a:r>
              <a:rPr dirty="0" sz="1650" spc="110" b="1">
                <a:latin typeface="Arial"/>
                <a:cs typeface="Arial"/>
              </a:rPr>
              <a:t>CONOCIMIENTO</a:t>
            </a:r>
            <a:r>
              <a:rPr dirty="0" sz="1650" spc="-20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AZUL</a:t>
            </a:r>
            <a:r>
              <a:rPr dirty="0" sz="1650" spc="-20" b="1">
                <a:latin typeface="Arial"/>
                <a:cs typeface="Arial"/>
              </a:rPr>
              <a:t> </a:t>
            </a:r>
            <a:r>
              <a:rPr dirty="0" sz="1650" spc="-10" b="1">
                <a:latin typeface="Arial"/>
                <a:cs typeface="Arial"/>
              </a:rPr>
              <a:t>RESPONSABILIDAD </a:t>
            </a:r>
            <a:r>
              <a:rPr dirty="0" sz="1650" b="1">
                <a:latin typeface="Arial"/>
                <a:cs typeface="Arial"/>
              </a:rPr>
              <a:t>SOCIAL</a:t>
            </a:r>
            <a:r>
              <a:rPr dirty="0" sz="1650" spc="5" b="1">
                <a:latin typeface="Arial"/>
                <a:cs typeface="Arial"/>
              </a:rPr>
              <a:t> </a:t>
            </a:r>
            <a:r>
              <a:rPr dirty="0" sz="1650" spc="45" b="1">
                <a:latin typeface="Arial"/>
                <a:cs typeface="Arial"/>
              </a:rPr>
              <a:t>HORIZONTE</a:t>
            </a:r>
            <a:r>
              <a:rPr dirty="0" sz="1650" spc="5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AZUL</a:t>
            </a:r>
            <a:r>
              <a:rPr dirty="0" sz="1650" spc="5" b="1">
                <a:latin typeface="Arial"/>
                <a:cs typeface="Arial"/>
              </a:rPr>
              <a:t> </a:t>
            </a:r>
            <a:r>
              <a:rPr dirty="0" sz="1650" spc="-10" b="1">
                <a:latin typeface="Arial"/>
                <a:cs typeface="Arial"/>
              </a:rPr>
              <a:t>IMPULSA TERRITORIO</a:t>
            </a:r>
            <a:r>
              <a:rPr dirty="0" sz="1650" spc="-35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SOSTENIBILIDAD</a:t>
            </a:r>
            <a:r>
              <a:rPr dirty="0" sz="1650" spc="-35" b="1">
                <a:latin typeface="Arial"/>
                <a:cs typeface="Arial"/>
              </a:rPr>
              <a:t> </a:t>
            </a:r>
            <a:r>
              <a:rPr dirty="0" sz="1650" b="1">
                <a:latin typeface="Arial"/>
                <a:cs typeface="Arial"/>
              </a:rPr>
              <a:t>Y</a:t>
            </a:r>
            <a:r>
              <a:rPr dirty="0" sz="1650" spc="-35" b="1">
                <a:latin typeface="Arial"/>
                <a:cs typeface="Arial"/>
              </a:rPr>
              <a:t> </a:t>
            </a:r>
            <a:r>
              <a:rPr dirty="0" sz="1650" spc="65" b="1">
                <a:latin typeface="Arial"/>
                <a:cs typeface="Arial"/>
              </a:rPr>
              <a:t>MEDIO </a:t>
            </a:r>
            <a:r>
              <a:rPr dirty="0" sz="1650" b="1">
                <a:latin typeface="Arial"/>
                <a:cs typeface="Arial"/>
              </a:rPr>
              <a:t>AMBIENTE</a:t>
            </a:r>
            <a:r>
              <a:rPr dirty="0" sz="1650" spc="75" b="1">
                <a:latin typeface="Arial"/>
                <a:cs typeface="Arial"/>
              </a:rPr>
              <a:t> </a:t>
            </a:r>
            <a:r>
              <a:rPr dirty="0" sz="1650" spc="-10" b="1">
                <a:latin typeface="Arial"/>
                <a:cs typeface="Arial"/>
              </a:rPr>
              <a:t>INTERNACIONAL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7518A573D2ED4B970A83A5D314026F" ma:contentTypeVersion="16" ma:contentTypeDescription="Crear nuevo documento." ma:contentTypeScope="" ma:versionID="9cb13282509c79bdb1458b96078e35a3">
  <xsd:schema xmlns:xsd="http://www.w3.org/2001/XMLSchema" xmlns:xs="http://www.w3.org/2001/XMLSchema" xmlns:p="http://schemas.microsoft.com/office/2006/metadata/properties" xmlns:ns2="f8d2ff06-ebee-4e02-a254-a76f247988c6" xmlns:ns3="08f43fec-33bd-4c90-9700-c86c457b4473" targetNamespace="http://schemas.microsoft.com/office/2006/metadata/properties" ma:root="true" ma:fieldsID="7599ef435a1f9281d33b3a758b45f694" ns2:_="" ns3:_="">
    <xsd:import namespace="f8d2ff06-ebee-4e02-a254-a76f247988c6"/>
    <xsd:import namespace="08f43fec-33bd-4c90-9700-c86c457b4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2ff06-ebee-4e02-a254-a76f24798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3a5d79-882a-449d-abf6-1704760e3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43fec-33bd-4c90-9700-c86c457b44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30044d9-a38e-4b0a-809e-8fa42648ae33}" ma:internalName="TaxCatchAll" ma:showField="CatchAllData" ma:web="08f43fec-33bd-4c90-9700-c86c457b4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2ff06-ebee-4e02-a254-a76f247988c6">
      <Terms xmlns="http://schemas.microsoft.com/office/infopath/2007/PartnerControls"/>
    </lcf76f155ced4ddcb4097134ff3c332f>
    <TaxCatchAll xmlns="08f43fec-33bd-4c90-9700-c86c457b4473" xsi:nil="true"/>
  </documentManagement>
</p:properties>
</file>

<file path=customXml/itemProps1.xml><?xml version="1.0" encoding="utf-8"?>
<ds:datastoreItem xmlns:ds="http://schemas.openxmlformats.org/officeDocument/2006/customXml" ds:itemID="{06807478-08FE-4036-8C50-F0D1D8E66CB9}"/>
</file>

<file path=customXml/itemProps2.xml><?xml version="1.0" encoding="utf-8"?>
<ds:datastoreItem xmlns:ds="http://schemas.openxmlformats.org/officeDocument/2006/customXml" ds:itemID="{FDCDEAC0-D712-46C7-84DA-AD48B5798170}"/>
</file>

<file path=customXml/itemProps3.xml><?xml version="1.0" encoding="utf-8"?>
<ds:datastoreItem xmlns:ds="http://schemas.openxmlformats.org/officeDocument/2006/customXml" ds:itemID="{016B9951-70F1-4A8A-85A0-5A78DF2BEF3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BLUEDOTS</dc:title>
  <dc:creator>mar</dc:creator>
  <cp:keywords>DAGc6IaJu44,BADLwGwQiaU,0</cp:keywords>
  <dcterms:created xsi:type="dcterms:W3CDTF">2025-05-20T08:11:32Z</dcterms:created>
  <dcterms:modified xsi:type="dcterms:W3CDTF">2025-05-20T08:11:32Z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2025-05-20T00:00:00Z</vt:filetime>
  </property>
  <property fmtid="{D5CDD505-2E9C-101B-9397-08002B2CF9AE}" pid="5" name="Producer">
    <vt:lpwstr>iLovePDF</vt:lpwstr>
  </property>
  <property fmtid="{D5CDD505-2E9C-101B-9397-08002B2CF9AE}" pid="6" name="ContentTypeId">
    <vt:lpwstr>0x010100A67518A573D2ED4B970A83A5D314026F</vt:lpwstr>
  </property>
</Properties>
</file>