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sldIdLst>
    <p:sldId id="256" r:id="rId2"/>
    <p:sldId id="262" r:id="rId3"/>
    <p:sldId id="258" r:id="rId4"/>
    <p:sldId id="259" r:id="rId5"/>
    <p:sldId id="263" r:id="rId6"/>
    <p:sldId id="260" r:id="rId7"/>
    <p:sldId id="261"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F092918-8DC3-4EF3-8B39-8A199DF1D741}" type="datetimeFigureOut">
              <a:rPr lang="it-IT" smtClean="0"/>
              <a:t>26/03/2025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00A8002-3DE1-45A3-9F2B-51B5F6B54A4B}" type="slidenum">
              <a:rPr lang="it-IT" smtClean="0"/>
              <a:t>‹N›</a:t>
            </a:fld>
            <a:endParaRPr lang="it-IT"/>
          </a:p>
        </p:txBody>
      </p:sp>
    </p:spTree>
    <p:extLst>
      <p:ext uri="{BB962C8B-B14F-4D97-AF65-F5344CB8AC3E}">
        <p14:creationId xmlns:p14="http://schemas.microsoft.com/office/powerpoint/2010/main" val="241861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F092918-8DC3-4EF3-8B39-8A199DF1D741}" type="datetimeFigureOut">
              <a:rPr lang="it-IT" smtClean="0"/>
              <a:t>26/03/2025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00A8002-3DE1-45A3-9F2B-51B5F6B54A4B}" type="slidenum">
              <a:rPr lang="it-IT" smtClean="0"/>
              <a:t>‹N›</a:t>
            </a:fld>
            <a:endParaRPr lang="it-IT"/>
          </a:p>
        </p:txBody>
      </p:sp>
    </p:spTree>
    <p:extLst>
      <p:ext uri="{BB962C8B-B14F-4D97-AF65-F5344CB8AC3E}">
        <p14:creationId xmlns:p14="http://schemas.microsoft.com/office/powerpoint/2010/main" val="271286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F092918-8DC3-4EF3-8B39-8A199DF1D741}" type="datetimeFigureOut">
              <a:rPr lang="it-IT" smtClean="0"/>
              <a:t>26/03/2025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00A8002-3DE1-45A3-9F2B-51B5F6B54A4B}"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7145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F092918-8DC3-4EF3-8B39-8A199DF1D741}" type="datetimeFigureOut">
              <a:rPr lang="it-IT" smtClean="0"/>
              <a:t>26/03/2025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00A8002-3DE1-45A3-9F2B-51B5F6B54A4B}" type="slidenum">
              <a:rPr lang="it-IT" smtClean="0"/>
              <a:t>‹N›</a:t>
            </a:fld>
            <a:endParaRPr lang="it-IT"/>
          </a:p>
        </p:txBody>
      </p:sp>
    </p:spTree>
    <p:extLst>
      <p:ext uri="{BB962C8B-B14F-4D97-AF65-F5344CB8AC3E}">
        <p14:creationId xmlns:p14="http://schemas.microsoft.com/office/powerpoint/2010/main" val="221653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F092918-8DC3-4EF3-8B39-8A199DF1D741}" type="datetimeFigureOut">
              <a:rPr lang="it-IT" smtClean="0"/>
              <a:t>26/03/2025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00A8002-3DE1-45A3-9F2B-51B5F6B54A4B}"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1878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F092918-8DC3-4EF3-8B39-8A199DF1D741}" type="datetimeFigureOut">
              <a:rPr lang="it-IT" smtClean="0"/>
              <a:t>26/03/2025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00A8002-3DE1-45A3-9F2B-51B5F6B54A4B}" type="slidenum">
              <a:rPr lang="it-IT" smtClean="0"/>
              <a:t>‹N›</a:t>
            </a:fld>
            <a:endParaRPr lang="it-IT"/>
          </a:p>
        </p:txBody>
      </p:sp>
    </p:spTree>
    <p:extLst>
      <p:ext uri="{BB962C8B-B14F-4D97-AF65-F5344CB8AC3E}">
        <p14:creationId xmlns:p14="http://schemas.microsoft.com/office/powerpoint/2010/main" val="3674150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F092918-8DC3-4EF3-8B39-8A199DF1D741}" type="datetimeFigureOut">
              <a:rPr lang="it-IT" smtClean="0"/>
              <a:t>26/03/2025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00A8002-3DE1-45A3-9F2B-51B5F6B54A4B}" type="slidenum">
              <a:rPr lang="it-IT" smtClean="0"/>
              <a:t>‹N›</a:t>
            </a:fld>
            <a:endParaRPr lang="it-IT"/>
          </a:p>
        </p:txBody>
      </p:sp>
    </p:spTree>
    <p:extLst>
      <p:ext uri="{BB962C8B-B14F-4D97-AF65-F5344CB8AC3E}">
        <p14:creationId xmlns:p14="http://schemas.microsoft.com/office/powerpoint/2010/main" val="27736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F092918-8DC3-4EF3-8B39-8A199DF1D741}" type="datetimeFigureOut">
              <a:rPr lang="it-IT" smtClean="0"/>
              <a:t>26/03/2025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00A8002-3DE1-45A3-9F2B-51B5F6B54A4B}" type="slidenum">
              <a:rPr lang="it-IT" smtClean="0"/>
              <a:t>‹N›</a:t>
            </a:fld>
            <a:endParaRPr lang="it-IT"/>
          </a:p>
        </p:txBody>
      </p:sp>
    </p:spTree>
    <p:extLst>
      <p:ext uri="{BB962C8B-B14F-4D97-AF65-F5344CB8AC3E}">
        <p14:creationId xmlns:p14="http://schemas.microsoft.com/office/powerpoint/2010/main" val="179788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F092918-8DC3-4EF3-8B39-8A199DF1D741}" type="datetimeFigureOut">
              <a:rPr lang="it-IT" smtClean="0"/>
              <a:t>26/03/2025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00A8002-3DE1-45A3-9F2B-51B5F6B54A4B}" type="slidenum">
              <a:rPr lang="it-IT" smtClean="0"/>
              <a:t>‹N›</a:t>
            </a:fld>
            <a:endParaRPr lang="it-IT"/>
          </a:p>
        </p:txBody>
      </p:sp>
    </p:spTree>
    <p:extLst>
      <p:ext uri="{BB962C8B-B14F-4D97-AF65-F5344CB8AC3E}">
        <p14:creationId xmlns:p14="http://schemas.microsoft.com/office/powerpoint/2010/main" val="330813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F092918-8DC3-4EF3-8B39-8A199DF1D741}" type="datetimeFigureOut">
              <a:rPr lang="it-IT" smtClean="0"/>
              <a:t>26/03/2025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00A8002-3DE1-45A3-9F2B-51B5F6B54A4B}" type="slidenum">
              <a:rPr lang="it-IT" smtClean="0"/>
              <a:t>‹N›</a:t>
            </a:fld>
            <a:endParaRPr lang="it-IT"/>
          </a:p>
        </p:txBody>
      </p:sp>
    </p:spTree>
    <p:extLst>
      <p:ext uri="{BB962C8B-B14F-4D97-AF65-F5344CB8AC3E}">
        <p14:creationId xmlns:p14="http://schemas.microsoft.com/office/powerpoint/2010/main" val="41369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F092918-8DC3-4EF3-8B39-8A199DF1D741}" type="datetimeFigureOut">
              <a:rPr lang="it-IT" smtClean="0"/>
              <a:t>26/03/2025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00A8002-3DE1-45A3-9F2B-51B5F6B54A4B}" type="slidenum">
              <a:rPr lang="it-IT" smtClean="0"/>
              <a:t>‹N›</a:t>
            </a:fld>
            <a:endParaRPr lang="it-IT"/>
          </a:p>
        </p:txBody>
      </p:sp>
    </p:spTree>
    <p:extLst>
      <p:ext uri="{BB962C8B-B14F-4D97-AF65-F5344CB8AC3E}">
        <p14:creationId xmlns:p14="http://schemas.microsoft.com/office/powerpoint/2010/main" val="19541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F092918-8DC3-4EF3-8B39-8A199DF1D741}" type="datetimeFigureOut">
              <a:rPr lang="it-IT" smtClean="0"/>
              <a:t>26/03/2025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00A8002-3DE1-45A3-9F2B-51B5F6B54A4B}" type="slidenum">
              <a:rPr lang="it-IT" smtClean="0"/>
              <a:t>‹N›</a:t>
            </a:fld>
            <a:endParaRPr lang="it-IT"/>
          </a:p>
        </p:txBody>
      </p:sp>
    </p:spTree>
    <p:extLst>
      <p:ext uri="{BB962C8B-B14F-4D97-AF65-F5344CB8AC3E}">
        <p14:creationId xmlns:p14="http://schemas.microsoft.com/office/powerpoint/2010/main" val="74042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F092918-8DC3-4EF3-8B39-8A199DF1D741}" type="datetimeFigureOut">
              <a:rPr lang="it-IT" smtClean="0"/>
              <a:t>26/03/2025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00A8002-3DE1-45A3-9F2B-51B5F6B54A4B}" type="slidenum">
              <a:rPr lang="it-IT" smtClean="0"/>
              <a:t>‹N›</a:t>
            </a:fld>
            <a:endParaRPr lang="it-IT"/>
          </a:p>
        </p:txBody>
      </p:sp>
    </p:spTree>
    <p:extLst>
      <p:ext uri="{BB962C8B-B14F-4D97-AF65-F5344CB8AC3E}">
        <p14:creationId xmlns:p14="http://schemas.microsoft.com/office/powerpoint/2010/main" val="189526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92918-8DC3-4EF3-8B39-8A199DF1D741}" type="datetimeFigureOut">
              <a:rPr lang="it-IT" smtClean="0"/>
              <a:t>26/03/2025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00A8002-3DE1-45A3-9F2B-51B5F6B54A4B}" type="slidenum">
              <a:rPr lang="it-IT" smtClean="0"/>
              <a:t>‹N›</a:t>
            </a:fld>
            <a:endParaRPr lang="it-IT"/>
          </a:p>
        </p:txBody>
      </p:sp>
    </p:spTree>
    <p:extLst>
      <p:ext uri="{BB962C8B-B14F-4D97-AF65-F5344CB8AC3E}">
        <p14:creationId xmlns:p14="http://schemas.microsoft.com/office/powerpoint/2010/main" val="1983252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F092918-8DC3-4EF3-8B39-8A199DF1D741}" type="datetimeFigureOut">
              <a:rPr lang="it-IT" smtClean="0"/>
              <a:t>26/03/2025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00A8002-3DE1-45A3-9F2B-51B5F6B54A4B}" type="slidenum">
              <a:rPr lang="it-IT" smtClean="0"/>
              <a:t>‹N›</a:t>
            </a:fld>
            <a:endParaRPr lang="it-IT"/>
          </a:p>
        </p:txBody>
      </p:sp>
    </p:spTree>
    <p:extLst>
      <p:ext uri="{BB962C8B-B14F-4D97-AF65-F5344CB8AC3E}">
        <p14:creationId xmlns:p14="http://schemas.microsoft.com/office/powerpoint/2010/main" val="308002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F092918-8DC3-4EF3-8B39-8A199DF1D741}" type="datetimeFigureOut">
              <a:rPr lang="it-IT" smtClean="0"/>
              <a:t>26/03/2025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00A8002-3DE1-45A3-9F2B-51B5F6B54A4B}" type="slidenum">
              <a:rPr lang="it-IT" smtClean="0"/>
              <a:t>‹N›</a:t>
            </a:fld>
            <a:endParaRPr lang="it-IT"/>
          </a:p>
        </p:txBody>
      </p:sp>
    </p:spTree>
    <p:extLst>
      <p:ext uri="{BB962C8B-B14F-4D97-AF65-F5344CB8AC3E}">
        <p14:creationId xmlns:p14="http://schemas.microsoft.com/office/powerpoint/2010/main" val="299677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092918-8DC3-4EF3-8B39-8A199DF1D741}" type="datetimeFigureOut">
              <a:rPr lang="it-IT" smtClean="0"/>
              <a:t>26/03/2025</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00A8002-3DE1-45A3-9F2B-51B5F6B54A4B}" type="slidenum">
              <a:rPr lang="it-IT" smtClean="0"/>
              <a:t>‹N›</a:t>
            </a:fld>
            <a:endParaRPr lang="it-IT"/>
          </a:p>
        </p:txBody>
      </p:sp>
    </p:spTree>
    <p:extLst>
      <p:ext uri="{BB962C8B-B14F-4D97-AF65-F5344CB8AC3E}">
        <p14:creationId xmlns:p14="http://schemas.microsoft.com/office/powerpoint/2010/main" val="62193806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FE510-7905-7850-6D91-1BCF7B5B3FDF}"/>
              </a:ext>
            </a:extLst>
          </p:cNvPr>
          <p:cNvSpPr>
            <a:spLocks noGrp="1"/>
          </p:cNvSpPr>
          <p:nvPr>
            <p:ph type="ctrTitle"/>
          </p:nvPr>
        </p:nvSpPr>
        <p:spPr>
          <a:xfrm>
            <a:off x="1478932" y="1292314"/>
            <a:ext cx="7766936" cy="1646302"/>
          </a:xfrm>
        </p:spPr>
        <p:txBody>
          <a:bodyPr>
            <a:normAutofit fontScale="90000"/>
          </a:bodyPr>
          <a:lstStyle/>
          <a:p>
            <a:r>
              <a:rPr lang="it-IT" dirty="0"/>
              <a:t>«Agriturismo Su Stai </a:t>
            </a:r>
            <a:br>
              <a:rPr lang="it-IT" dirty="0"/>
            </a:br>
            <a:r>
              <a:rPr lang="it-IT" dirty="0"/>
              <a:t>Podere </a:t>
            </a:r>
            <a:r>
              <a:rPr lang="it-IT" dirty="0" err="1"/>
              <a:t>Valbella</a:t>
            </a:r>
            <a:r>
              <a:rPr lang="it-IT" dirty="0"/>
              <a:t>»</a:t>
            </a:r>
          </a:p>
        </p:txBody>
      </p:sp>
      <p:sp>
        <p:nvSpPr>
          <p:cNvPr id="3" name="Sottotitolo 2">
            <a:extLst>
              <a:ext uri="{FF2B5EF4-FFF2-40B4-BE49-F238E27FC236}">
                <a16:creationId xmlns:a16="http://schemas.microsoft.com/office/drawing/2014/main" id="{B4E490A7-E73F-FF59-711F-766F22D95FD7}"/>
              </a:ext>
            </a:extLst>
          </p:cNvPr>
          <p:cNvSpPr>
            <a:spLocks noGrp="1"/>
          </p:cNvSpPr>
          <p:nvPr>
            <p:ph type="subTitle" idx="1"/>
          </p:nvPr>
        </p:nvSpPr>
        <p:spPr>
          <a:xfrm>
            <a:off x="1647744" y="3671388"/>
            <a:ext cx="7766936" cy="1718732"/>
          </a:xfrm>
        </p:spPr>
        <p:txBody>
          <a:bodyPr>
            <a:normAutofit lnSpcReduction="10000"/>
          </a:bodyPr>
          <a:lstStyle/>
          <a:p>
            <a:pPr algn="ctr"/>
            <a:r>
              <a:rPr lang="en-US" dirty="0"/>
              <a:t>The agricultural cooperative "</a:t>
            </a:r>
            <a:r>
              <a:rPr lang="en-US" dirty="0" err="1"/>
              <a:t>Strovina</a:t>
            </a:r>
            <a:r>
              <a:rPr lang="en-US" dirty="0"/>
              <a:t> 78" was founded in 1978 thanks to the efforts of a group of young farmers who, after years of hard work, managed to bring the uncultivated lands of the ancient "Vittorio Emanuele" estate back into production. The company is located in </a:t>
            </a:r>
            <a:r>
              <a:rPr lang="en-US" dirty="0" err="1"/>
              <a:t>Sanluri</a:t>
            </a:r>
            <a:r>
              <a:rPr lang="en-US" dirty="0"/>
              <a:t> </a:t>
            </a:r>
            <a:r>
              <a:rPr lang="en-US" dirty="0" err="1"/>
              <a:t>Stato</a:t>
            </a:r>
            <a:r>
              <a:rPr lang="en-US" dirty="0"/>
              <a:t>, a rural district of </a:t>
            </a:r>
            <a:r>
              <a:rPr lang="en-US" dirty="0" err="1"/>
              <a:t>Sanluri</a:t>
            </a:r>
            <a:r>
              <a:rPr lang="en-US" dirty="0"/>
              <a:t>, situated in the heart of the </a:t>
            </a:r>
            <a:r>
              <a:rPr lang="en-US" dirty="0" err="1"/>
              <a:t>Campidano</a:t>
            </a:r>
            <a:r>
              <a:rPr lang="en-US" dirty="0"/>
              <a:t>, between Cagliari and </a:t>
            </a:r>
            <a:r>
              <a:rPr lang="en-US" dirty="0" err="1"/>
              <a:t>Oristano</a:t>
            </a:r>
            <a:r>
              <a:rPr lang="en-US" dirty="0"/>
              <a:t>.</a:t>
            </a:r>
            <a:endParaRPr lang="it-IT" dirty="0"/>
          </a:p>
        </p:txBody>
      </p:sp>
      <p:pic>
        <p:nvPicPr>
          <p:cNvPr id="5" name="Immagine 4">
            <a:extLst>
              <a:ext uri="{FF2B5EF4-FFF2-40B4-BE49-F238E27FC236}">
                <a16:creationId xmlns:a16="http://schemas.microsoft.com/office/drawing/2014/main" id="{892BC458-440D-6188-BD1C-2ABD6DC5F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32" y="1160865"/>
            <a:ext cx="1979735" cy="1828800"/>
          </a:xfrm>
          <a:prstGeom prst="rect">
            <a:avLst/>
          </a:prstGeom>
        </p:spPr>
      </p:pic>
    </p:spTree>
    <p:extLst>
      <p:ext uri="{BB962C8B-B14F-4D97-AF65-F5344CB8AC3E}">
        <p14:creationId xmlns:p14="http://schemas.microsoft.com/office/powerpoint/2010/main" val="389709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D9DB1D35-24F2-2C0C-E9C8-C719F1949FE3}"/>
              </a:ext>
            </a:extLst>
          </p:cNvPr>
          <p:cNvSpPr txBox="1"/>
          <p:nvPr/>
        </p:nvSpPr>
        <p:spPr>
          <a:xfrm>
            <a:off x="3052689" y="3240817"/>
            <a:ext cx="6105378" cy="369332"/>
          </a:xfrm>
          <a:prstGeom prst="rect">
            <a:avLst/>
          </a:prstGeom>
          <a:noFill/>
        </p:spPr>
        <p:txBody>
          <a:bodyPr wrap="square">
            <a:spAutoFit/>
          </a:bodyPr>
          <a:lstStyle/>
          <a:p>
            <a:endParaRPr lang="it-IT" dirty="0"/>
          </a:p>
        </p:txBody>
      </p:sp>
      <p:sp>
        <p:nvSpPr>
          <p:cNvPr id="13" name="CasellaDiTesto 12">
            <a:extLst>
              <a:ext uri="{FF2B5EF4-FFF2-40B4-BE49-F238E27FC236}">
                <a16:creationId xmlns:a16="http://schemas.microsoft.com/office/drawing/2014/main" id="{DE04F09D-D1AD-2679-700E-17D19F7A9204}"/>
              </a:ext>
            </a:extLst>
          </p:cNvPr>
          <p:cNvSpPr txBox="1"/>
          <p:nvPr/>
        </p:nvSpPr>
        <p:spPr>
          <a:xfrm>
            <a:off x="3052689" y="3247851"/>
            <a:ext cx="6105378" cy="369332"/>
          </a:xfrm>
          <a:prstGeom prst="rect">
            <a:avLst/>
          </a:prstGeom>
          <a:noFill/>
        </p:spPr>
        <p:txBody>
          <a:bodyPr wrap="square">
            <a:spAutoFit/>
          </a:bodyPr>
          <a:lstStyle/>
          <a:p>
            <a:endParaRPr lang="it-IT" dirty="0"/>
          </a:p>
        </p:txBody>
      </p:sp>
      <p:pic>
        <p:nvPicPr>
          <p:cNvPr id="18" name="Immagine 17">
            <a:extLst>
              <a:ext uri="{FF2B5EF4-FFF2-40B4-BE49-F238E27FC236}">
                <a16:creationId xmlns:a16="http://schemas.microsoft.com/office/drawing/2014/main" id="{70741561-5A92-4E8B-C3E0-593A1E83A7C2}"/>
              </a:ext>
            </a:extLst>
          </p:cNvPr>
          <p:cNvPicPr>
            <a:picLocks noChangeAspect="1"/>
          </p:cNvPicPr>
          <p:nvPr/>
        </p:nvPicPr>
        <p:blipFill rotWithShape="1">
          <a:blip r:embed="rId2"/>
          <a:srcRect l="25057" t="22422" r="25140" b="13083"/>
          <a:stretch/>
        </p:blipFill>
        <p:spPr bwMode="auto">
          <a:xfrm>
            <a:off x="1856935" y="948288"/>
            <a:ext cx="6316395" cy="4599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884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59A550-7A37-5704-496D-F399457C7F26}"/>
              </a:ext>
            </a:extLst>
          </p:cNvPr>
          <p:cNvSpPr>
            <a:spLocks noGrp="1"/>
          </p:cNvSpPr>
          <p:nvPr>
            <p:ph type="title"/>
          </p:nvPr>
        </p:nvSpPr>
        <p:spPr/>
        <p:txBody>
          <a:bodyPr/>
          <a:lstStyle/>
          <a:p>
            <a:r>
              <a:rPr lang="en-US" dirty="0"/>
              <a:t>Biodiversity of the Food Community</a:t>
            </a:r>
            <a:br>
              <a:rPr lang="en-US" dirty="0"/>
            </a:br>
            <a:r>
              <a:rPr lang="en-US" dirty="0"/>
              <a:t>is our main focus:</a:t>
            </a:r>
            <a:endParaRPr lang="it-IT" dirty="0"/>
          </a:p>
        </p:txBody>
      </p:sp>
      <p:sp>
        <p:nvSpPr>
          <p:cNvPr id="3" name="Segnaposto contenuto 2">
            <a:extLst>
              <a:ext uri="{FF2B5EF4-FFF2-40B4-BE49-F238E27FC236}">
                <a16:creationId xmlns:a16="http://schemas.microsoft.com/office/drawing/2014/main" id="{A3F28E9D-6E8C-7B07-D864-64965CCE413A}"/>
              </a:ext>
            </a:extLst>
          </p:cNvPr>
          <p:cNvSpPr>
            <a:spLocks noGrp="1"/>
          </p:cNvSpPr>
          <p:nvPr>
            <p:ph idx="1"/>
          </p:nvPr>
        </p:nvSpPr>
        <p:spPr/>
        <p:txBody>
          <a:bodyPr>
            <a:normAutofit lnSpcReduction="10000"/>
          </a:bodyPr>
          <a:lstStyle/>
          <a:p>
            <a:r>
              <a:rPr lang="en-US" dirty="0"/>
              <a:t>Our cooperative is working to defend and promote biodiversity in food production.</a:t>
            </a:r>
          </a:p>
          <a:p>
            <a:r>
              <a:rPr lang="en-US" dirty="0"/>
              <a:t>We are preserving diverse legumes: "Fava Sarda" from </a:t>
            </a:r>
            <a:r>
              <a:rPr lang="en-US" dirty="0" err="1"/>
              <a:t>Sanluri</a:t>
            </a:r>
            <a:r>
              <a:rPr lang="en-US" dirty="0"/>
              <a:t>, chickpeas, and lentils from </a:t>
            </a:r>
            <a:r>
              <a:rPr lang="en-US" dirty="0" err="1"/>
              <a:t>Marmilla</a:t>
            </a:r>
            <a:r>
              <a:rPr lang="en-US" dirty="0"/>
              <a:t>.</a:t>
            </a:r>
            <a:endParaRPr lang="it-IT" dirty="0"/>
          </a:p>
          <a:p>
            <a:r>
              <a:rPr lang="en-US" dirty="0"/>
              <a:t>We are registered in the Regional Register of Custodian Breeders of the Sardinian Pig which give us the possibility to use it for the processing of Sardinian pig meat to make ham.</a:t>
            </a:r>
          </a:p>
          <a:p>
            <a:r>
              <a:rPr lang="en-US" dirty="0"/>
              <a:t>Our cooperative has been breeding the Sardinian donkey breed, which is at risk of extinction, for several years, (source FAO)</a:t>
            </a:r>
          </a:p>
          <a:p>
            <a:r>
              <a:rPr lang="en-US" dirty="0"/>
              <a:t>Many of this product are used in our agritourism, where we serve in our menus</a:t>
            </a:r>
            <a:r>
              <a:rPr lang="it-IT" dirty="0"/>
              <a:t> in </a:t>
            </a:r>
            <a:r>
              <a:rPr lang="it-IT" dirty="0" err="1"/>
              <a:t>order</a:t>
            </a:r>
            <a:r>
              <a:rPr lang="it-IT" dirty="0"/>
              <a:t> to </a:t>
            </a:r>
            <a:r>
              <a:rPr lang="it-IT" dirty="0" err="1"/>
              <a:t>enhance</a:t>
            </a:r>
            <a:r>
              <a:rPr lang="it-IT" dirty="0"/>
              <a:t> </a:t>
            </a:r>
            <a:r>
              <a:rPr lang="it-IT" dirty="0" err="1"/>
              <a:t>our</a:t>
            </a:r>
            <a:r>
              <a:rPr lang="it-IT" dirty="0"/>
              <a:t> </a:t>
            </a:r>
            <a:r>
              <a:rPr lang="it-IT" dirty="0" err="1"/>
              <a:t>biodiversity’s</a:t>
            </a:r>
            <a:r>
              <a:rPr lang="it-IT" dirty="0"/>
              <a:t> product and share with </a:t>
            </a:r>
            <a:r>
              <a:rPr lang="it-IT" dirty="0" err="1"/>
              <a:t>our</a:t>
            </a:r>
            <a:r>
              <a:rPr lang="it-IT" dirty="0"/>
              <a:t> customer.</a:t>
            </a:r>
            <a:endParaRPr lang="en-US" dirty="0"/>
          </a:p>
        </p:txBody>
      </p:sp>
    </p:spTree>
    <p:extLst>
      <p:ext uri="{BB962C8B-B14F-4D97-AF65-F5344CB8AC3E}">
        <p14:creationId xmlns:p14="http://schemas.microsoft.com/office/powerpoint/2010/main" val="91522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0C3B14-ED42-7849-59F9-ADFFB7F67141}"/>
              </a:ext>
            </a:extLst>
          </p:cNvPr>
          <p:cNvSpPr>
            <a:spLocks noGrp="1"/>
          </p:cNvSpPr>
          <p:nvPr>
            <p:ph type="title"/>
          </p:nvPr>
        </p:nvSpPr>
        <p:spPr/>
        <p:txBody>
          <a:bodyPr/>
          <a:lstStyle/>
          <a:p>
            <a:r>
              <a:rPr lang="en-US" dirty="0"/>
              <a:t>Conservation of Indigenous Varieties:</a:t>
            </a:r>
            <a:endParaRPr lang="it-IT" dirty="0"/>
          </a:p>
        </p:txBody>
      </p:sp>
      <p:sp>
        <p:nvSpPr>
          <p:cNvPr id="3" name="Segnaposto contenuto 2">
            <a:extLst>
              <a:ext uri="{FF2B5EF4-FFF2-40B4-BE49-F238E27FC236}">
                <a16:creationId xmlns:a16="http://schemas.microsoft.com/office/drawing/2014/main" id="{6F735F04-2CAF-BEF4-490C-EEB53AA855BA}"/>
              </a:ext>
            </a:extLst>
          </p:cNvPr>
          <p:cNvSpPr>
            <a:spLocks noGrp="1"/>
          </p:cNvSpPr>
          <p:nvPr>
            <p:ph idx="1"/>
          </p:nvPr>
        </p:nvSpPr>
        <p:spPr/>
        <p:txBody>
          <a:bodyPr/>
          <a:lstStyle/>
          <a:p>
            <a:r>
              <a:rPr lang="en-US" dirty="0"/>
              <a:t>We are preserving various indigenous grapevine varieties for wine production.- We also conserve multiple varieties of local fruits.</a:t>
            </a:r>
          </a:p>
          <a:p>
            <a:r>
              <a:rPr lang="en-US" dirty="0"/>
              <a:t>The orchard includes a selection of ancient fruit varieties from Sardinia, particularly plum, apple, pear, and apricot.  Our vineyard consists of a selection of wine and table grapevines from clones of ancient grape varieties native to Sardinia.</a:t>
            </a:r>
          </a:p>
          <a:p>
            <a:pPr marL="0" indent="0">
              <a:buNone/>
            </a:pPr>
            <a:r>
              <a:rPr lang="it-IT" dirty="0" err="1"/>
              <a:t>Many</a:t>
            </a:r>
            <a:r>
              <a:rPr lang="it-IT" dirty="0"/>
              <a:t> of </a:t>
            </a:r>
            <a:r>
              <a:rPr lang="it-IT" dirty="0" err="1"/>
              <a:t>this</a:t>
            </a:r>
            <a:r>
              <a:rPr lang="it-IT" dirty="0"/>
              <a:t> </a:t>
            </a:r>
            <a:r>
              <a:rPr lang="it-IT" dirty="0" err="1"/>
              <a:t>quality</a:t>
            </a:r>
            <a:r>
              <a:rPr lang="it-IT" dirty="0"/>
              <a:t> </a:t>
            </a:r>
            <a:r>
              <a:rPr lang="it-IT" dirty="0" err="1"/>
              <a:t>type</a:t>
            </a:r>
            <a:r>
              <a:rPr lang="it-IT" dirty="0"/>
              <a:t> of </a:t>
            </a:r>
            <a:r>
              <a:rPr lang="it-IT" dirty="0" err="1"/>
              <a:t>fruit</a:t>
            </a:r>
            <a:r>
              <a:rPr lang="it-IT" dirty="0"/>
              <a:t> </a:t>
            </a:r>
            <a:r>
              <a:rPr lang="it-IT" dirty="0" err="1"/>
              <a:t>were</a:t>
            </a:r>
            <a:r>
              <a:rPr lang="it-IT" dirty="0"/>
              <a:t> </a:t>
            </a:r>
            <a:r>
              <a:rPr lang="it-IT" dirty="0" err="1"/>
              <a:t>not</a:t>
            </a:r>
            <a:r>
              <a:rPr lang="it-IT" dirty="0"/>
              <a:t> </a:t>
            </a:r>
            <a:r>
              <a:rPr lang="it-IT" dirty="0" err="1"/>
              <a:t>used</a:t>
            </a:r>
            <a:r>
              <a:rPr lang="it-IT" dirty="0"/>
              <a:t> </a:t>
            </a:r>
            <a:r>
              <a:rPr lang="it-IT" dirty="0" err="1"/>
              <a:t>anymore</a:t>
            </a:r>
            <a:r>
              <a:rPr lang="it-IT" dirty="0"/>
              <a:t>. With </a:t>
            </a:r>
            <a:r>
              <a:rPr lang="it-IT" dirty="0" err="1"/>
              <a:t>our</a:t>
            </a:r>
            <a:r>
              <a:rPr lang="it-IT" dirty="0"/>
              <a:t> </a:t>
            </a:r>
            <a:r>
              <a:rPr lang="it-IT" dirty="0" err="1"/>
              <a:t>research</a:t>
            </a:r>
            <a:r>
              <a:rPr lang="it-IT" dirty="0"/>
              <a:t> and work </a:t>
            </a:r>
            <a:r>
              <a:rPr lang="it-IT" dirty="0" err="1"/>
              <a:t>we</a:t>
            </a:r>
            <a:r>
              <a:rPr lang="it-IT" dirty="0"/>
              <a:t> </a:t>
            </a:r>
            <a:r>
              <a:rPr lang="it-IT" dirty="0" err="1"/>
              <a:t>were</a:t>
            </a:r>
            <a:r>
              <a:rPr lang="it-IT" dirty="0"/>
              <a:t> </a:t>
            </a:r>
            <a:r>
              <a:rPr lang="it-IT" dirty="0" err="1"/>
              <a:t>able</a:t>
            </a:r>
            <a:r>
              <a:rPr lang="it-IT" dirty="0"/>
              <a:t> to </a:t>
            </a:r>
            <a:r>
              <a:rPr lang="it-IT" dirty="0" err="1"/>
              <a:t>reuse</a:t>
            </a:r>
            <a:r>
              <a:rPr lang="it-IT" dirty="0"/>
              <a:t> and diffuse </a:t>
            </a:r>
            <a:r>
              <a:rPr lang="it-IT" dirty="0" err="1"/>
              <a:t>again</a:t>
            </a:r>
            <a:r>
              <a:rPr lang="it-IT" dirty="0"/>
              <a:t> </a:t>
            </a:r>
            <a:r>
              <a:rPr lang="it-IT" dirty="0" err="1"/>
              <a:t>this</a:t>
            </a:r>
            <a:r>
              <a:rPr lang="it-IT" dirty="0"/>
              <a:t> </a:t>
            </a:r>
            <a:r>
              <a:rPr lang="it-IT" dirty="0" err="1"/>
              <a:t>variety</a:t>
            </a:r>
            <a:r>
              <a:rPr lang="it-IT" dirty="0"/>
              <a:t>.</a:t>
            </a:r>
            <a:endParaRPr lang="en-US" dirty="0"/>
          </a:p>
        </p:txBody>
      </p:sp>
    </p:spTree>
    <p:extLst>
      <p:ext uri="{BB962C8B-B14F-4D97-AF65-F5344CB8AC3E}">
        <p14:creationId xmlns:p14="http://schemas.microsoft.com/office/powerpoint/2010/main" val="418914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398855B4-12ED-FE5B-EBAC-19910607F8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561" y="635940"/>
            <a:ext cx="3745245" cy="4977070"/>
          </a:xfrm>
        </p:spPr>
      </p:pic>
      <p:pic>
        <p:nvPicPr>
          <p:cNvPr id="9" name="Immagine 8">
            <a:extLst>
              <a:ext uri="{FF2B5EF4-FFF2-40B4-BE49-F238E27FC236}">
                <a16:creationId xmlns:a16="http://schemas.microsoft.com/office/drawing/2014/main" id="{83DC95FB-B2EE-6B8C-133B-ED5CC8B4795B}"/>
              </a:ext>
            </a:extLst>
          </p:cNvPr>
          <p:cNvPicPr>
            <a:picLocks noChangeAspect="1"/>
          </p:cNvPicPr>
          <p:nvPr/>
        </p:nvPicPr>
        <p:blipFill>
          <a:blip r:embed="rId3">
            <a:extLst>
              <a:ext uri="{28A0092B-C50C-407E-A947-70E740481C1C}">
                <a14:useLocalDpi xmlns:a14="http://schemas.microsoft.com/office/drawing/2010/main" val="0"/>
              </a:ext>
            </a:extLst>
          </a:blip>
          <a:srcRect t="11995" r="6034"/>
          <a:stretch/>
        </p:blipFill>
        <p:spPr>
          <a:xfrm>
            <a:off x="4597291" y="212786"/>
            <a:ext cx="4381339" cy="3087810"/>
          </a:xfrm>
          <a:prstGeom prst="rect">
            <a:avLst/>
          </a:prstGeom>
        </p:spPr>
      </p:pic>
      <p:pic>
        <p:nvPicPr>
          <p:cNvPr id="14" name="Immagine 13">
            <a:extLst>
              <a:ext uri="{FF2B5EF4-FFF2-40B4-BE49-F238E27FC236}">
                <a16:creationId xmlns:a16="http://schemas.microsoft.com/office/drawing/2014/main" id="{1ED3DC48-8FB0-8E6E-A322-37909CCECA82}"/>
              </a:ext>
            </a:extLst>
          </p:cNvPr>
          <p:cNvPicPr>
            <a:picLocks noChangeAspect="1"/>
          </p:cNvPicPr>
          <p:nvPr/>
        </p:nvPicPr>
        <p:blipFill rotWithShape="1">
          <a:blip r:embed="rId4"/>
          <a:srcRect l="24746" t="21314" r="25140" b="12806"/>
          <a:stretch/>
        </p:blipFill>
        <p:spPr bwMode="auto">
          <a:xfrm>
            <a:off x="4597292" y="3429000"/>
            <a:ext cx="4351348" cy="32162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9398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908A3-642C-0B6A-B5CA-0093C0FCAE2D}"/>
              </a:ext>
            </a:extLst>
          </p:cNvPr>
          <p:cNvSpPr>
            <a:spLocks noGrp="1"/>
          </p:cNvSpPr>
          <p:nvPr>
            <p:ph type="title"/>
          </p:nvPr>
        </p:nvSpPr>
        <p:spPr/>
        <p:txBody>
          <a:bodyPr/>
          <a:lstStyle/>
          <a:p>
            <a:r>
              <a:rPr lang="en-US" dirty="0"/>
              <a:t>Introducing "</a:t>
            </a:r>
            <a:r>
              <a:rPr lang="en-US" dirty="0" err="1"/>
              <a:t>Incomunis</a:t>
            </a:r>
            <a:r>
              <a:rPr lang="en-US" dirty="0"/>
              <a:t>"- </a:t>
            </a:r>
            <a:endParaRPr lang="it-IT" dirty="0"/>
          </a:p>
        </p:txBody>
      </p:sp>
      <p:sp>
        <p:nvSpPr>
          <p:cNvPr id="3" name="Segnaposto contenuto 2">
            <a:extLst>
              <a:ext uri="{FF2B5EF4-FFF2-40B4-BE49-F238E27FC236}">
                <a16:creationId xmlns:a16="http://schemas.microsoft.com/office/drawing/2014/main" id="{8FAB0FD5-190B-A2A4-4842-5AA7E23BAA02}"/>
              </a:ext>
            </a:extLst>
          </p:cNvPr>
          <p:cNvSpPr>
            <a:spLocks noGrp="1"/>
          </p:cNvSpPr>
          <p:nvPr>
            <p:ph idx="1"/>
          </p:nvPr>
        </p:nvSpPr>
        <p:spPr/>
        <p:txBody>
          <a:bodyPr/>
          <a:lstStyle/>
          <a:p>
            <a:r>
              <a:rPr lang="en-US" dirty="0"/>
              <a:t>"</a:t>
            </a:r>
            <a:r>
              <a:rPr lang="en-US" dirty="0" err="1"/>
              <a:t>Incomunis</a:t>
            </a:r>
            <a:r>
              <a:rPr lang="en-US" dirty="0"/>
              <a:t>" is a community dedicated to protecting </a:t>
            </a:r>
            <a:r>
              <a:rPr lang="en-US" dirty="0" err="1"/>
              <a:t>agro</a:t>
            </a:r>
            <a:r>
              <a:rPr lang="en-US" dirty="0"/>
              <a:t>-biodiversity and food in southwestern Sardinia.- Legal references: Regional Law n.16/2014 and National Law n.194/2015</a:t>
            </a:r>
          </a:p>
          <a:p>
            <a:endParaRPr lang="en-US" dirty="0"/>
          </a:p>
          <a:p>
            <a:r>
              <a:rPr lang="en-US" dirty="0"/>
              <a:t>The Importance of "</a:t>
            </a:r>
            <a:r>
              <a:rPr lang="en-US" dirty="0" err="1"/>
              <a:t>Incomunis</a:t>
            </a:r>
            <a:r>
              <a:rPr lang="en-US" dirty="0"/>
              <a:t>" Community: - The community is a key tool to safeguard, conserve, and promote the </a:t>
            </a:r>
            <a:r>
              <a:rPr lang="en-US" dirty="0" err="1"/>
              <a:t>agro</a:t>
            </a:r>
            <a:r>
              <a:rPr lang="en-US" dirty="0"/>
              <a:t>-biodiversity of southwestern Sardinia.- It focuses on all aspects of food: historical, cultural, identity, economic, environmental, social, and sustainability.</a:t>
            </a:r>
            <a:endParaRPr lang="it-IT" dirty="0"/>
          </a:p>
        </p:txBody>
      </p:sp>
    </p:spTree>
    <p:extLst>
      <p:ext uri="{BB962C8B-B14F-4D97-AF65-F5344CB8AC3E}">
        <p14:creationId xmlns:p14="http://schemas.microsoft.com/office/powerpoint/2010/main" val="396129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50E682-F89A-E4F2-7273-85703D30FE3C}"/>
              </a:ext>
            </a:extLst>
          </p:cNvPr>
          <p:cNvSpPr>
            <a:spLocks noGrp="1"/>
          </p:cNvSpPr>
          <p:nvPr>
            <p:ph type="title"/>
          </p:nvPr>
        </p:nvSpPr>
        <p:spPr/>
        <p:txBody>
          <a:bodyPr/>
          <a:lstStyle/>
          <a:p>
            <a:r>
              <a:rPr lang="en-US" dirty="0"/>
              <a:t>Growing Participation and School Initiatives</a:t>
            </a:r>
            <a:endParaRPr lang="it-IT" dirty="0"/>
          </a:p>
        </p:txBody>
      </p:sp>
      <p:sp>
        <p:nvSpPr>
          <p:cNvPr id="3" name="Segnaposto contenuto 2">
            <a:extLst>
              <a:ext uri="{FF2B5EF4-FFF2-40B4-BE49-F238E27FC236}">
                <a16:creationId xmlns:a16="http://schemas.microsoft.com/office/drawing/2014/main" id="{EFAFB50A-56F9-C221-E26E-12BFA9B71215}"/>
              </a:ext>
            </a:extLst>
          </p:cNvPr>
          <p:cNvSpPr>
            <a:spLocks noGrp="1"/>
          </p:cNvSpPr>
          <p:nvPr>
            <p:ph idx="1"/>
          </p:nvPr>
        </p:nvSpPr>
        <p:spPr/>
        <p:txBody>
          <a:bodyPr/>
          <a:lstStyle/>
          <a:p>
            <a:r>
              <a:rPr lang="en-US" dirty="0"/>
              <a:t>By March 2025, approximately 85 participants have joined the community: custodians, farmers, universities, local action groups, provinces, municipalities, and committees for biodiversity protection.</a:t>
            </a:r>
          </a:p>
          <a:p>
            <a:r>
              <a:rPr lang="en-US" dirty="0"/>
              <a:t>Noteworthy is the involvement of school canteens offering local, plant-based menus, contributing to food education and reducing waste.</a:t>
            </a:r>
            <a:endParaRPr lang="it-IT" dirty="0"/>
          </a:p>
        </p:txBody>
      </p:sp>
    </p:spTree>
    <p:extLst>
      <p:ext uri="{BB962C8B-B14F-4D97-AF65-F5344CB8AC3E}">
        <p14:creationId xmlns:p14="http://schemas.microsoft.com/office/powerpoint/2010/main" val="214395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a:extLst>
              <a:ext uri="{FF2B5EF4-FFF2-40B4-BE49-F238E27FC236}">
                <a16:creationId xmlns:a16="http://schemas.microsoft.com/office/drawing/2014/main" id="{10F6E2EF-0B99-1349-9618-CB527FF6205B}"/>
              </a:ext>
            </a:extLst>
          </p:cNvPr>
          <p:cNvPicPr>
            <a:picLocks noGrp="1" noChangeAspect="1"/>
          </p:cNvPicPr>
          <p:nvPr>
            <p:ph idx="1"/>
          </p:nvPr>
        </p:nvPicPr>
        <p:blipFill rotWithShape="1">
          <a:blip r:embed="rId2"/>
          <a:srcRect l="21477" t="17993" r="20782" b="8931"/>
          <a:stretch/>
        </p:blipFill>
        <p:spPr bwMode="auto">
          <a:xfrm>
            <a:off x="1" y="1118149"/>
            <a:ext cx="5899052" cy="4197428"/>
          </a:xfrm>
          <a:prstGeom prst="rect">
            <a:avLst/>
          </a:prstGeom>
          <a:ln>
            <a:noFill/>
          </a:ln>
          <a:extLst>
            <a:ext uri="{53640926-AAD7-44D8-BBD7-CCE9431645EC}">
              <a14:shadowObscured xmlns:a14="http://schemas.microsoft.com/office/drawing/2010/main"/>
            </a:ext>
          </a:extLst>
        </p:spPr>
      </p:pic>
      <p:pic>
        <p:nvPicPr>
          <p:cNvPr id="10" name="Immagine 9">
            <a:extLst>
              <a:ext uri="{FF2B5EF4-FFF2-40B4-BE49-F238E27FC236}">
                <a16:creationId xmlns:a16="http://schemas.microsoft.com/office/drawing/2014/main" id="{8C2F9C6E-88DE-4F67-14B8-13398F76A85A}"/>
              </a:ext>
            </a:extLst>
          </p:cNvPr>
          <p:cNvPicPr>
            <a:picLocks noChangeAspect="1"/>
          </p:cNvPicPr>
          <p:nvPr/>
        </p:nvPicPr>
        <p:blipFill>
          <a:blip r:embed="rId3">
            <a:extLst>
              <a:ext uri="{28A0092B-C50C-407E-A947-70E740481C1C}">
                <a14:useLocalDpi xmlns:a14="http://schemas.microsoft.com/office/drawing/2010/main" val="0"/>
              </a:ext>
            </a:extLst>
          </a:blip>
          <a:srcRect l="21517" r="20788"/>
          <a:stretch/>
        </p:blipFill>
        <p:spPr>
          <a:xfrm>
            <a:off x="6096000" y="1118149"/>
            <a:ext cx="3208781" cy="4185139"/>
          </a:xfrm>
          <a:prstGeom prst="rect">
            <a:avLst/>
          </a:prstGeom>
        </p:spPr>
      </p:pic>
    </p:spTree>
    <p:extLst>
      <p:ext uri="{BB962C8B-B14F-4D97-AF65-F5344CB8AC3E}">
        <p14:creationId xmlns:p14="http://schemas.microsoft.com/office/powerpoint/2010/main" val="2176177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661F4-8526-FB23-020F-EF1E43E473FB}"/>
              </a:ext>
            </a:extLst>
          </p:cNvPr>
          <p:cNvSpPr>
            <a:spLocks noGrp="1"/>
          </p:cNvSpPr>
          <p:nvPr>
            <p:ph type="title"/>
          </p:nvPr>
        </p:nvSpPr>
        <p:spPr/>
        <p:txBody>
          <a:bodyPr/>
          <a:lstStyle/>
          <a:p>
            <a:pPr algn="ctr"/>
            <a:r>
              <a:rPr lang="it-IT" dirty="0"/>
              <a:t>Thank </a:t>
            </a:r>
            <a:r>
              <a:rPr lang="it-IT" dirty="0" err="1"/>
              <a:t>you</a:t>
            </a:r>
            <a:r>
              <a:rPr lang="it-IT" dirty="0"/>
              <a:t> for </a:t>
            </a:r>
            <a:r>
              <a:rPr lang="it-IT" dirty="0" err="1"/>
              <a:t>you</a:t>
            </a:r>
            <a:r>
              <a:rPr lang="it-IT" dirty="0"/>
              <a:t> </a:t>
            </a:r>
            <a:r>
              <a:rPr lang="it-IT" dirty="0" err="1"/>
              <a:t>attention</a:t>
            </a:r>
            <a:endParaRPr lang="it-IT" dirty="0"/>
          </a:p>
        </p:txBody>
      </p:sp>
      <p:pic>
        <p:nvPicPr>
          <p:cNvPr id="8" name="Segnaposto contenuto 7">
            <a:extLst>
              <a:ext uri="{FF2B5EF4-FFF2-40B4-BE49-F238E27FC236}">
                <a16:creationId xmlns:a16="http://schemas.microsoft.com/office/drawing/2014/main" id="{0926E0EA-59EB-15A8-1008-72468EE5D082}"/>
              </a:ext>
            </a:extLst>
          </p:cNvPr>
          <p:cNvPicPr>
            <a:picLocks noGrp="1" noChangeAspect="1"/>
          </p:cNvPicPr>
          <p:nvPr>
            <p:ph idx="1"/>
          </p:nvPr>
        </p:nvPicPr>
        <p:blipFill rotWithShape="1">
          <a:blip r:embed="rId2"/>
          <a:srcRect l="23034" t="24082" r="22806" b="14191"/>
          <a:stretch/>
        </p:blipFill>
        <p:spPr bwMode="auto">
          <a:xfrm>
            <a:off x="1947324" y="2160588"/>
            <a:ext cx="6057389" cy="38814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587318"/>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6E8A4BBB6012141B49EFFE1076129C9" ma:contentTypeVersion="13" ma:contentTypeDescription="Ein neues Dokument erstellen." ma:contentTypeScope="" ma:versionID="468c6e261e298defd5272165cd6c9d57">
  <xsd:schema xmlns:xsd="http://www.w3.org/2001/XMLSchema" xmlns:xs="http://www.w3.org/2001/XMLSchema" xmlns:p="http://schemas.microsoft.com/office/2006/metadata/properties" xmlns:ns2="8637f29a-3a7a-4f54-a7fe-724bd5a4101e" xmlns:ns3="17d0f3dc-460b-46ed-87bf-3d57471a8529" targetNamespace="http://schemas.microsoft.com/office/2006/metadata/properties" ma:root="true" ma:fieldsID="c9b4d7c67ec0174ad1dadefbb4d47b9c" ns2:_="" ns3:_="">
    <xsd:import namespace="8637f29a-3a7a-4f54-a7fe-724bd5a4101e"/>
    <xsd:import namespace="17d0f3dc-460b-46ed-87bf-3d57471a852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37f29a-3a7a-4f54-a7fe-724bd5a41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3f60f46b-fcfc-4f50-b02d-1cfa3ddb501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d0f3dc-460b-46ed-87bf-3d57471a852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3b99d51-a8a5-4688-992c-cd46a44478a2}" ma:internalName="TaxCatchAll" ma:showField="CatchAllData" ma:web="17d0f3dc-460b-46ed-87bf-3d57471a8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37f29a-3a7a-4f54-a7fe-724bd5a4101e">
      <Terms xmlns="http://schemas.microsoft.com/office/infopath/2007/PartnerControls"/>
    </lcf76f155ced4ddcb4097134ff3c332f>
    <TaxCatchAll xmlns="17d0f3dc-460b-46ed-87bf-3d57471a8529" xsi:nil="true"/>
  </documentManagement>
</p:properties>
</file>

<file path=customXml/itemProps1.xml><?xml version="1.0" encoding="utf-8"?>
<ds:datastoreItem xmlns:ds="http://schemas.openxmlformats.org/officeDocument/2006/customXml" ds:itemID="{0CC3B5CF-2EAA-479E-B9F9-919312F9ABD9}"/>
</file>

<file path=customXml/itemProps2.xml><?xml version="1.0" encoding="utf-8"?>
<ds:datastoreItem xmlns:ds="http://schemas.openxmlformats.org/officeDocument/2006/customXml" ds:itemID="{29018C36-2DAA-4BDF-925D-95B5AA5DB3DF}"/>
</file>

<file path=customXml/itemProps3.xml><?xml version="1.0" encoding="utf-8"?>
<ds:datastoreItem xmlns:ds="http://schemas.openxmlformats.org/officeDocument/2006/customXml" ds:itemID="{36A09AC0-31D8-4771-91B3-B08DA9A8F8D7}"/>
</file>

<file path=docProps/app.xml><?xml version="1.0" encoding="utf-8"?>
<Properties xmlns="http://schemas.openxmlformats.org/officeDocument/2006/extended-properties" xmlns:vt="http://schemas.openxmlformats.org/officeDocument/2006/docPropsVTypes">
  <Template>TM02900688[[fn=Sfaccettatura]]</Template>
  <TotalTime>64</TotalTime>
  <Words>457</Words>
  <Application>Microsoft Office PowerPoint</Application>
  <PresentationFormat>Widescreen</PresentationFormat>
  <Paragraphs>20</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Trebuchet MS</vt:lpstr>
      <vt:lpstr>Wingdings 3</vt:lpstr>
      <vt:lpstr>Sfaccettatura</vt:lpstr>
      <vt:lpstr>«Agriturismo Su Stai  Podere Valbella»</vt:lpstr>
      <vt:lpstr>Presentazione standard di PowerPoint</vt:lpstr>
      <vt:lpstr>Biodiversity of the Food Community is our main focus:</vt:lpstr>
      <vt:lpstr>Conservation of Indigenous Varieties:</vt:lpstr>
      <vt:lpstr>Presentazione standard di PowerPoint</vt:lpstr>
      <vt:lpstr>Introducing "Incomunis"- </vt:lpstr>
      <vt:lpstr>Growing Participation and School Initiatives</vt:lpstr>
      <vt:lpstr>Presentazione standard di PowerPoint</vt:lpstr>
      <vt:lpstr>Thank you for you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 Cardia</dc:creator>
  <cp:lastModifiedBy>Sergio Cardia</cp:lastModifiedBy>
  <cp:revision>1</cp:revision>
  <dcterms:created xsi:type="dcterms:W3CDTF">2025-03-26T16:45:09Z</dcterms:created>
  <dcterms:modified xsi:type="dcterms:W3CDTF">2025-03-26T17:50:07Z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0x010100B6E8A4BBB6012141B49EFFE1076129C9</vt:lpwstr>
  </property>
</Properties>
</file>