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62" r:id="rId3"/>
    <p:sldId id="275" r:id="rId4"/>
    <p:sldId id="276" r:id="rId5"/>
    <p:sldId id="307" r:id="rId6"/>
    <p:sldId id="305" r:id="rId7"/>
    <p:sldId id="310" r:id="rId8"/>
    <p:sldId id="267" r:id="rId9"/>
    <p:sldId id="315" r:id="rId10"/>
    <p:sldId id="306" r:id="rId11"/>
    <p:sldId id="309" r:id="rId12"/>
    <p:sldId id="311" r:id="rId13"/>
    <p:sldId id="312" r:id="rId14"/>
    <p:sldId id="314" r:id="rId15"/>
    <p:sldId id="260" r:id="rId16"/>
    <p:sldId id="304" r:id="rId17"/>
    <p:sldId id="297" r:id="rId18"/>
    <p:sldId id="320" r:id="rId19"/>
  </p:sldIdLst>
  <p:sldSz cx="18288000" cy="10287000"/>
  <p:notesSz cx="6858000" cy="9144000"/>
  <p:embeddedFontLst>
    <p:embeddedFont>
      <p:font typeface="Agency FB" panose="020B0503020202020204" pitchFamily="34" charset="0"/>
      <p:regular r:id="rId21"/>
      <p:bold r:id="rId22"/>
    </p:embeddedFont>
    <p:embeddedFont>
      <p:font typeface="Baguet Script" panose="00000500000000000000" pitchFamily="2" charset="-18"/>
      <p:regular r:id="rId23"/>
    </p:embeddedFont>
    <p:embeddedFont>
      <p:font typeface="Colonna MT" panose="04020805060202030203" pitchFamily="82" charset="0"/>
      <p:regular r:id="rId24"/>
    </p:embeddedFont>
    <p:embeddedFont>
      <p:font typeface="Fira Sans" panose="020B0503050000020004" pitchFamily="34" charset="0"/>
      <p:regular r:id="rId25"/>
      <p:bold r:id="rId26"/>
      <p:italic r:id="rId27"/>
      <p:boldItalic r:id="rId28"/>
    </p:embeddedFont>
    <p:embeddedFont>
      <p:font typeface="Fira Sans Medium" panose="020B0603050000020004" pitchFamily="34" charset="0"/>
      <p:regular r:id="rId29"/>
      <p:italic r:id="rId30"/>
    </p:embeddedFont>
    <p:embeddedFont>
      <p:font typeface="Montserrat Classic" panose="020B0604020202020204" charset="0"/>
      <p:regular r:id="rId31"/>
    </p:embeddedFont>
    <p:embeddedFont>
      <p:font typeface="Montserrat Semi-Bold" panose="020B0604020202020204" charset="0"/>
      <p:regular r:id="rId32"/>
    </p:embeddedFont>
    <p:embeddedFont>
      <p:font typeface="Perandory Condensed" panose="020B060402020202020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2" roundtripDataSignature="AMtx7mgvCytIxlSKr8pFb167CS1Op2r5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6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" y="23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74" Type="http://schemas.openxmlformats.org/officeDocument/2006/relationships/viewProps" Target="viewProps.xml"/><Relationship Id="rId79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73" Type="http://schemas.openxmlformats.org/officeDocument/2006/relationships/presProps" Target="presProps.xml"/><Relationship Id="rId78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77" Type="http://schemas.openxmlformats.org/officeDocument/2006/relationships/customXml" Target="../customXml/item1.xml"/><Relationship Id="rId8" Type="http://schemas.openxmlformats.org/officeDocument/2006/relationships/slide" Target="slides/slide7.xml"/><Relationship Id="rId72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30E683D5-841E-7E62-1C5A-D907BACC5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A929B675-B5C8-5180-4D7E-1444892F6D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:notes">
            <a:extLst>
              <a:ext uri="{FF2B5EF4-FFF2-40B4-BE49-F238E27FC236}">
                <a16:creationId xmlns:a16="http://schemas.microsoft.com/office/drawing/2014/main" id="{61077EC5-3AC5-E2DD-9157-1A5DE37F66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2:notes">
            <a:extLst>
              <a:ext uri="{FF2B5EF4-FFF2-40B4-BE49-F238E27FC236}">
                <a16:creationId xmlns:a16="http://schemas.microsoft.com/office/drawing/2014/main" id="{52A56204-AC22-38A4-D6F3-FC851DF1A3D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8269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877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7" name="Google Shape;80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979609c418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2979609c418_2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g2979609c418_2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o-RO" dirty="0"/>
              <a:t>A recent </a:t>
            </a:r>
            <a:r>
              <a:rPr lang="ro-RO" dirty="0" err="1"/>
              <a:t>infografic</a:t>
            </a:r>
            <a:r>
              <a:rPr lang="ro-RO" dirty="0"/>
              <a:t> on </a:t>
            </a:r>
            <a:r>
              <a:rPr lang="ro-RO" dirty="0" err="1"/>
              <a:t>the</a:t>
            </a:r>
            <a:r>
              <a:rPr lang="ro-RO" dirty="0"/>
              <a:t> </a:t>
            </a:r>
            <a:r>
              <a:rPr lang="ro-RO" dirty="0" err="1"/>
              <a:t>projectsand</a:t>
            </a:r>
            <a:r>
              <a:rPr lang="ro-RO" dirty="0"/>
              <a:t> </a:t>
            </a:r>
            <a:r>
              <a:rPr lang="ro-RO" dirty="0" err="1"/>
              <a:t>initiatives</a:t>
            </a:r>
            <a:r>
              <a:rPr lang="ro-RO" dirty="0"/>
              <a:t> </a:t>
            </a:r>
            <a:r>
              <a:rPr lang="ro-RO" dirty="0" err="1"/>
              <a:t>that</a:t>
            </a:r>
            <a:r>
              <a:rPr lang="ro-RO" dirty="0"/>
              <a:t> </a:t>
            </a:r>
            <a:r>
              <a:rPr lang="ro-RO" dirty="0" err="1"/>
              <a:t>we</a:t>
            </a:r>
            <a:r>
              <a:rPr lang="ro-RO" dirty="0"/>
              <a:t> </a:t>
            </a:r>
            <a:r>
              <a:rPr lang="ro-RO" dirty="0" err="1"/>
              <a:t>implemented</a:t>
            </a:r>
            <a:r>
              <a:rPr lang="ro-RO" dirty="0"/>
              <a:t> or in </a:t>
            </a:r>
            <a:r>
              <a:rPr lang="ro-RO" dirty="0" err="1"/>
              <a:t>which</a:t>
            </a:r>
            <a:r>
              <a:rPr lang="ro-RO" dirty="0"/>
              <a:t> </a:t>
            </a:r>
            <a:r>
              <a:rPr lang="ro-RO" dirty="0" err="1"/>
              <a:t>we</a:t>
            </a:r>
            <a:r>
              <a:rPr lang="ro-RO" dirty="0"/>
              <a:t> </a:t>
            </a:r>
            <a:r>
              <a:rPr lang="ro-RO" dirty="0" err="1"/>
              <a:t>were</a:t>
            </a:r>
            <a:r>
              <a:rPr lang="ro-RO" dirty="0"/>
              <a:t> </a:t>
            </a:r>
            <a:r>
              <a:rPr lang="ro-RO" dirty="0" err="1"/>
              <a:t>involved</a:t>
            </a:r>
            <a:r>
              <a:rPr lang="ro-RO" dirty="0"/>
              <a:t> in </a:t>
            </a:r>
            <a:r>
              <a:rPr lang="ro-RO" dirty="0" err="1"/>
              <a:t>our</a:t>
            </a:r>
            <a:r>
              <a:rPr lang="ro-RO" dirty="0"/>
              <a:t> 15 </a:t>
            </a:r>
            <a:r>
              <a:rPr lang="ro-RO" dirty="0" err="1"/>
              <a:t>years</a:t>
            </a:r>
            <a:r>
              <a:rPr lang="ro-RO" dirty="0"/>
              <a:t> of </a:t>
            </a:r>
            <a:r>
              <a:rPr lang="ro-RO" dirty="0" err="1"/>
              <a:t>experience</a:t>
            </a:r>
            <a:r>
              <a:rPr lang="ro-RO" dirty="0"/>
              <a:t> – hard </a:t>
            </a:r>
            <a:r>
              <a:rPr lang="ro-RO" dirty="0" err="1"/>
              <a:t>to</a:t>
            </a:r>
            <a:r>
              <a:rPr lang="ro-RO" dirty="0"/>
              <a:t> decide </a:t>
            </a:r>
            <a:r>
              <a:rPr lang="ro-RO" dirty="0" err="1"/>
              <a:t>only</a:t>
            </a:r>
            <a:r>
              <a:rPr lang="ro-RO" dirty="0"/>
              <a:t> on </a:t>
            </a:r>
            <a:r>
              <a:rPr lang="ro-RO" dirty="0" err="1"/>
              <a:t>one</a:t>
            </a:r>
            <a:r>
              <a:rPr lang="ro-RO" dirty="0"/>
              <a:t>, I </a:t>
            </a:r>
            <a:r>
              <a:rPr lang="ro-RO" dirty="0" err="1"/>
              <a:t>chose</a:t>
            </a:r>
            <a:r>
              <a:rPr lang="ro-RO" dirty="0"/>
              <a:t> </a:t>
            </a:r>
            <a:r>
              <a:rPr lang="ro-RO" dirty="0" err="1"/>
              <a:t>two</a:t>
            </a:r>
            <a:r>
              <a:rPr lang="ro-RO" dirty="0"/>
              <a:t> – </a:t>
            </a:r>
            <a:r>
              <a:rPr lang="ro-RO" dirty="0" err="1"/>
              <a:t>the</a:t>
            </a:r>
            <a:r>
              <a:rPr lang="ro-RO" dirty="0"/>
              <a:t> </a:t>
            </a:r>
            <a:r>
              <a:rPr lang="ro-RO" dirty="0" err="1"/>
              <a:t>most</a:t>
            </a:r>
            <a:r>
              <a:rPr lang="ro-RO" dirty="0"/>
              <a:t> </a:t>
            </a:r>
            <a:r>
              <a:rPr lang="ro-RO" dirty="0" err="1"/>
              <a:t>importan</a:t>
            </a:r>
            <a:r>
              <a:rPr lang="ro-RO" dirty="0"/>
              <a:t>, </a:t>
            </a:r>
            <a:r>
              <a:rPr lang="ro-RO" dirty="0" err="1"/>
              <a:t>the</a:t>
            </a:r>
            <a:r>
              <a:rPr lang="ro-RO" dirty="0"/>
              <a:t> permanent </a:t>
            </a:r>
            <a:r>
              <a:rPr lang="ro-RO" dirty="0" err="1"/>
              <a:t>projects</a:t>
            </a:r>
            <a:r>
              <a:rPr lang="ro-RO" dirty="0"/>
              <a:t> of Mai bine</a:t>
            </a:r>
            <a:endParaRPr dirty="0"/>
          </a:p>
        </p:txBody>
      </p:sp>
      <p:sp>
        <p:nvSpPr>
          <p:cNvPr id="104" name="Google Shape;10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2469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6364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D2EBCD19-6BF4-3DAA-9EC7-F1B957636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26F77B5E-60CB-9479-662B-060435134D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:notes">
            <a:extLst>
              <a:ext uri="{FF2B5EF4-FFF2-40B4-BE49-F238E27FC236}">
                <a16:creationId xmlns:a16="http://schemas.microsoft.com/office/drawing/2014/main" id="{E77B565D-BBCE-0398-FF1B-5C639C513A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2:notes">
            <a:extLst>
              <a:ext uri="{FF2B5EF4-FFF2-40B4-BE49-F238E27FC236}">
                <a16:creationId xmlns:a16="http://schemas.microsoft.com/office/drawing/2014/main" id="{CF473602-0C71-2D64-DC3D-0AC3D7B9DD7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6566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3269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B975781C-AF5E-E9D3-13B9-1C831A9BD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9E9FE8E3-4501-3F15-1093-F708993D67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:notes">
            <a:extLst>
              <a:ext uri="{FF2B5EF4-FFF2-40B4-BE49-F238E27FC236}">
                <a16:creationId xmlns:a16="http://schemas.microsoft.com/office/drawing/2014/main" id="{B80A4981-6DFC-7A5D-F05E-ABDA9372E3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2:notes">
            <a:extLst>
              <a:ext uri="{FF2B5EF4-FFF2-40B4-BE49-F238E27FC236}">
                <a16:creationId xmlns:a16="http://schemas.microsoft.com/office/drawing/2014/main" id="{A1A7C9EA-1494-0D83-622C-C6E46243894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3787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78CFD27E-FA51-DA7D-565F-8328F3BA4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0D1BB634-5433-B390-D59A-5EB2B5D0F7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:notes">
            <a:extLst>
              <a:ext uri="{FF2B5EF4-FFF2-40B4-BE49-F238E27FC236}">
                <a16:creationId xmlns:a16="http://schemas.microsoft.com/office/drawing/2014/main" id="{B8299C29-CE32-8E45-89DE-42FA9F6726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2:notes">
            <a:extLst>
              <a:ext uri="{FF2B5EF4-FFF2-40B4-BE49-F238E27FC236}">
                <a16:creationId xmlns:a16="http://schemas.microsoft.com/office/drawing/2014/main" id="{8FD08EC0-99CE-3FC0-F531-56C19B87F07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0562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51A0DA67-09B5-5635-4333-47EA9A78A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D8E8362A-3C83-95F9-72A9-F69B63D841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:notes">
            <a:extLst>
              <a:ext uri="{FF2B5EF4-FFF2-40B4-BE49-F238E27FC236}">
                <a16:creationId xmlns:a16="http://schemas.microsoft.com/office/drawing/2014/main" id="{C2E5EE22-3E44-FCEA-5EDB-6F69B6D657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2:notes">
            <a:extLst>
              <a:ext uri="{FF2B5EF4-FFF2-40B4-BE49-F238E27FC236}">
                <a16:creationId xmlns:a16="http://schemas.microsoft.com/office/drawing/2014/main" id="{7518B918-7B6C-E96D-12A4-AD562FAD5C5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254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5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5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5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5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5.jp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12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4.png"/><Relationship Id="rId5" Type="http://schemas.openxmlformats.org/officeDocument/2006/relationships/image" Target="../media/image26.jpeg"/><Relationship Id="rId15" Type="http://schemas.openxmlformats.org/officeDocument/2006/relationships/image" Target="../media/image37.jpg"/><Relationship Id="rId10" Type="http://schemas.openxmlformats.org/officeDocument/2006/relationships/image" Target="../media/image31.jpeg"/><Relationship Id="rId4" Type="http://schemas.openxmlformats.org/officeDocument/2006/relationships/image" Target="../media/image33.jpeg"/><Relationship Id="rId9" Type="http://schemas.openxmlformats.org/officeDocument/2006/relationships/image" Target="../media/image30.jpeg"/><Relationship Id="rId1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sv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6.svg"/><Relationship Id="rId5" Type="http://schemas.openxmlformats.org/officeDocument/2006/relationships/image" Target="../media/image9.pn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hyperlink" Target="mailto:anca@maibine.eu" TargetMode="External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c.u.i.b/" TargetMode="External"/><Relationship Id="rId3" Type="http://schemas.openxmlformats.org/officeDocument/2006/relationships/image" Target="../media/image1.jpg"/><Relationship Id="rId7" Type="http://schemas.openxmlformats.org/officeDocument/2006/relationships/hyperlink" Target="https://www.instagram.com/mai.bin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hyperlink" Target="https://www.instagram.com/intru.in.fire/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www.instagram.com/redu.org.ro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4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053" b="-130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 rot="-2700000">
            <a:off x="8453914" y="-135925"/>
            <a:ext cx="11522653" cy="11522653"/>
          </a:xfrm>
          <a:custGeom>
            <a:avLst/>
            <a:gdLst/>
            <a:ahLst/>
            <a:cxnLst/>
            <a:rect l="l" t="t" r="r" b="b"/>
            <a:pathLst>
              <a:path w="11522653" h="11522653" extrusionOk="0">
                <a:moveTo>
                  <a:pt x="0" y="0"/>
                </a:moveTo>
                <a:lnTo>
                  <a:pt x="11522653" y="0"/>
                </a:lnTo>
                <a:lnTo>
                  <a:pt x="11522653" y="11522653"/>
                </a:lnTo>
                <a:lnTo>
                  <a:pt x="0" y="11522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646DA2-07C7-6F4D-D837-3AFF2232904F}"/>
              </a:ext>
            </a:extLst>
          </p:cNvPr>
          <p:cNvSpPr txBox="1"/>
          <p:nvPr/>
        </p:nvSpPr>
        <p:spPr>
          <a:xfrm>
            <a:off x="-680137" y="1326696"/>
            <a:ext cx="10452389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olonna MT" panose="04020805060202030203" pitchFamily="82" charset="0"/>
              </a:rPr>
              <a:t>CUIB </a:t>
            </a:r>
            <a:endParaRPr lang="ro-RO" sz="6000" dirty="0">
              <a:solidFill>
                <a:schemeClr val="bg1"/>
              </a:solidFill>
              <a:latin typeface="Colonna MT" panose="04020805060202030203" pitchFamily="82" charset="0"/>
            </a:endParaRPr>
          </a:p>
          <a:p>
            <a:pPr marL="857250" indent="-857250" algn="ctr">
              <a:buFontTx/>
              <a:buChar char="-"/>
            </a:pPr>
            <a:r>
              <a:rPr lang="en-US" sz="6000" dirty="0">
                <a:solidFill>
                  <a:schemeClr val="bg1"/>
                </a:solidFill>
                <a:latin typeface="Colonna MT" panose="04020805060202030203" pitchFamily="82" charset="0"/>
              </a:rPr>
              <a:t>The zero waste bistro –</a:t>
            </a:r>
            <a:endParaRPr lang="ro-RO" sz="6000" dirty="0">
              <a:solidFill>
                <a:schemeClr val="bg1"/>
              </a:solidFill>
              <a:latin typeface="Colonna MT" panose="04020805060202030203" pitchFamily="82" charset="0"/>
            </a:endParaRPr>
          </a:p>
          <a:p>
            <a:pPr marL="857250" indent="-857250" algn="ctr">
              <a:buFontTx/>
              <a:buChar char="-"/>
            </a:pPr>
            <a:r>
              <a:rPr lang="en-US" sz="6000" dirty="0">
                <a:solidFill>
                  <a:schemeClr val="bg1"/>
                </a:solidFill>
                <a:latin typeface="Colonna MT" panose="04020805060202030203" pitchFamily="82" charset="0"/>
              </a:rPr>
              <a:t> from vision to practice</a:t>
            </a:r>
            <a:endParaRPr lang="ro-RO" sz="6000" dirty="0">
              <a:solidFill>
                <a:schemeClr val="bg1"/>
              </a:solidFill>
              <a:latin typeface="Colonna MT" panose="04020805060202030203" pitchFamily="82" charset="0"/>
            </a:endParaRPr>
          </a:p>
          <a:p>
            <a:pPr algn="ctr"/>
            <a:endParaRPr lang="ro-RO" sz="4400" dirty="0">
              <a:solidFill>
                <a:schemeClr val="bg1"/>
              </a:solidFill>
              <a:latin typeface="Baguet Script" panose="020F0502020204030204" pitchFamily="2" charset="-18"/>
            </a:endParaRPr>
          </a:p>
          <a:p>
            <a:pPr algn="ctr"/>
            <a:r>
              <a:rPr lang="ro-RO" sz="4400" b="1" i="0" dirty="0">
                <a:solidFill>
                  <a:schemeClr val="accent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Eco </a:t>
            </a:r>
            <a:r>
              <a:rPr lang="ro-RO" sz="44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packaging</a:t>
            </a:r>
            <a:r>
              <a:rPr lang="ro-RO" sz="4400" b="1" i="0" dirty="0">
                <a:solidFill>
                  <a:schemeClr val="accent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o-RO" sz="44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and</a:t>
            </a:r>
            <a:r>
              <a:rPr lang="ro-RO" sz="4400" b="1" i="0" dirty="0">
                <a:solidFill>
                  <a:schemeClr val="accent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o-RO" sz="44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unpacking</a:t>
            </a:r>
            <a:endParaRPr lang="ro-RO" sz="4400" dirty="0">
              <a:solidFill>
                <a:schemeClr val="accent1">
                  <a:lumMod val="50000"/>
                </a:schemeClr>
              </a:solidFill>
              <a:latin typeface="Baguet Script" panose="020F0502020204030204" pitchFamily="2" charset="-18"/>
            </a:endParaRPr>
          </a:p>
          <a:p>
            <a:pPr algn="ctr"/>
            <a:r>
              <a:rPr lang="ro-RO" sz="4400" dirty="0">
                <a:solidFill>
                  <a:schemeClr val="bg1"/>
                </a:solidFill>
                <a:latin typeface="Colonna MT" panose="04020805060202030203" pitchFamily="82" charset="0"/>
              </a:rPr>
              <a:t>Anca Gheorghică, </a:t>
            </a:r>
            <a:r>
              <a:rPr lang="ro-RO" sz="4400" dirty="0" err="1">
                <a:solidFill>
                  <a:schemeClr val="bg1"/>
                </a:solidFill>
                <a:latin typeface="Colonna MT" panose="04020805060202030203" pitchFamily="82" charset="0"/>
              </a:rPr>
              <a:t>PhD</a:t>
            </a:r>
            <a:endParaRPr lang="ro-RO" sz="4400" dirty="0">
              <a:solidFill>
                <a:schemeClr val="bg1"/>
              </a:solidFill>
              <a:latin typeface="Colonna MT" panose="04020805060202030203" pitchFamily="82" charset="0"/>
            </a:endParaRPr>
          </a:p>
          <a:p>
            <a:pPr algn="ctr"/>
            <a:r>
              <a:rPr lang="ro-RO" sz="4400" dirty="0">
                <a:solidFill>
                  <a:schemeClr val="bg1"/>
                </a:solidFill>
                <a:latin typeface="Colonna MT" panose="04020805060202030203" pitchFamily="82" charset="0"/>
              </a:rPr>
              <a:t>27.11.2024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596157-75EE-B898-21AF-AFBBF4043844}"/>
              </a:ext>
            </a:extLst>
          </p:cNvPr>
          <p:cNvSpPr/>
          <p:nvPr/>
        </p:nvSpPr>
        <p:spPr>
          <a:xfrm>
            <a:off x="1866034" y="7598222"/>
            <a:ext cx="2549236" cy="2502739"/>
          </a:xfrm>
          <a:custGeom>
            <a:avLst/>
            <a:gdLst/>
            <a:ahLst/>
            <a:cxnLst/>
            <a:rect l="l" t="t" r="r" b="b"/>
            <a:pathLst>
              <a:path w="4452093" h="4344053">
                <a:moveTo>
                  <a:pt x="0" y="0"/>
                </a:moveTo>
                <a:lnTo>
                  <a:pt x="4452093" y="0"/>
                </a:lnTo>
                <a:lnTo>
                  <a:pt x="4452093" y="4344054"/>
                </a:lnTo>
                <a:lnTo>
                  <a:pt x="0" y="43440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71" r="-1" b="-2605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24C90CE-1D8D-A801-07AA-17FCA251B65D}"/>
              </a:ext>
            </a:extLst>
          </p:cNvPr>
          <p:cNvSpPr/>
          <p:nvPr/>
        </p:nvSpPr>
        <p:spPr>
          <a:xfrm>
            <a:off x="5753169" y="8082907"/>
            <a:ext cx="1584311" cy="1362783"/>
          </a:xfrm>
          <a:custGeom>
            <a:avLst/>
            <a:gdLst/>
            <a:ahLst/>
            <a:cxnLst/>
            <a:rect l="l" t="t" r="r" b="b"/>
            <a:pathLst>
              <a:path w="2045040" h="2042484">
                <a:moveTo>
                  <a:pt x="0" y="0"/>
                </a:moveTo>
                <a:lnTo>
                  <a:pt x="2045040" y="0"/>
                </a:lnTo>
                <a:lnTo>
                  <a:pt x="2045040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/>
          <p:nvPr/>
        </p:nvSpPr>
        <p:spPr>
          <a:xfrm>
            <a:off x="103808" y="-142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053" b="-130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ADDD58-BE3C-9CB2-69BF-17802C7DA263}"/>
              </a:ext>
            </a:extLst>
          </p:cNvPr>
          <p:cNvSpPr txBox="1"/>
          <p:nvPr/>
        </p:nvSpPr>
        <p:spPr>
          <a:xfrm>
            <a:off x="680095" y="866593"/>
            <a:ext cx="15932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noProof="0" dirty="0">
                <a:solidFill>
                  <a:schemeClr val="bg1"/>
                </a:solidFill>
                <a:latin typeface="Colonna MT" panose="04020805060202030203" pitchFamily="82" charset="0"/>
              </a:rPr>
              <a:t>CUIB –</a:t>
            </a:r>
          </a:p>
          <a:p>
            <a:pPr algn="ctr"/>
            <a:r>
              <a:rPr lang="en-US" sz="4000" b="1" noProof="0" dirty="0">
                <a:solidFill>
                  <a:schemeClr val="bg1"/>
                </a:solidFill>
                <a:latin typeface="Colonna MT" panose="04020805060202030203" pitchFamily="82" charset="0"/>
              </a:rPr>
              <a:t> towards zero </a:t>
            </a:r>
            <a:r>
              <a:rPr lang="en-US" sz="4000" b="1" noProof="0" dirty="0" err="1">
                <a:solidFill>
                  <a:schemeClr val="bg1"/>
                </a:solidFill>
                <a:latin typeface="Colonna MT" panose="04020805060202030203" pitchFamily="82" charset="0"/>
              </a:rPr>
              <a:t>im</a:t>
            </a:r>
            <a:r>
              <a:rPr lang="ro-RO" sz="4000" b="1" noProof="0" dirty="0">
                <a:solidFill>
                  <a:schemeClr val="bg1"/>
                </a:solidFill>
                <a:latin typeface="Colonna MT" panose="04020805060202030203" pitchFamily="82" charset="0"/>
              </a:rPr>
              <a:t>p</a:t>
            </a:r>
            <a:r>
              <a:rPr lang="en-US" sz="4000" b="1" noProof="0" dirty="0">
                <a:solidFill>
                  <a:schemeClr val="bg1"/>
                </a:solidFill>
                <a:latin typeface="Colonna MT" panose="04020805060202030203" pitchFamily="82" charset="0"/>
              </a:rPr>
              <a:t>act </a:t>
            </a:r>
          </a:p>
        </p:txBody>
      </p:sp>
      <p:pic>
        <p:nvPicPr>
          <p:cNvPr id="4" name="Google Shape;208;g2979609c418_2_10">
            <a:extLst>
              <a:ext uri="{FF2B5EF4-FFF2-40B4-BE49-F238E27FC236}">
                <a16:creationId xmlns:a16="http://schemas.microsoft.com/office/drawing/2014/main" id="{4E1822AB-DEF4-8CC5-4324-94A844F2F2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336" y="3557221"/>
            <a:ext cx="5998151" cy="5096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8;g2979609c418_2_10">
            <a:extLst>
              <a:ext uri="{FF2B5EF4-FFF2-40B4-BE49-F238E27FC236}">
                <a16:creationId xmlns:a16="http://schemas.microsoft.com/office/drawing/2014/main" id="{5206884F-9FB1-1E5C-6BF3-1F80C06F205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1884" y="3270409"/>
            <a:ext cx="5777346" cy="5459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8;g2979609c418_2_10">
            <a:extLst>
              <a:ext uri="{FF2B5EF4-FFF2-40B4-BE49-F238E27FC236}">
                <a16:creationId xmlns:a16="http://schemas.microsoft.com/office/drawing/2014/main" id="{2FAB98CD-3E65-163F-1F1F-3FFCDBA062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06846" y="3270409"/>
            <a:ext cx="5777346" cy="54599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789A62-A8AC-9769-9EE1-9ECE23AF0208}"/>
              </a:ext>
            </a:extLst>
          </p:cNvPr>
          <p:cNvSpPr txBox="1"/>
          <p:nvPr/>
        </p:nvSpPr>
        <p:spPr>
          <a:xfrm>
            <a:off x="1452985" y="4920693"/>
            <a:ext cx="33752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dirty="0" err="1">
                <a:solidFill>
                  <a:schemeClr val="bg1"/>
                </a:solidFill>
                <a:latin typeface="Agency FB" panose="020B0503020202020204" pitchFamily="34" charset="0"/>
              </a:rPr>
              <a:t>Almost</a:t>
            </a:r>
            <a:endParaRPr lang="ro-RO" sz="36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algn="ctr"/>
            <a:r>
              <a:rPr lang="ro-RO" sz="3600" dirty="0">
                <a:solidFill>
                  <a:schemeClr val="bg1"/>
                </a:solidFill>
                <a:latin typeface="Agency FB" panose="020B0503020202020204" pitchFamily="34" charset="0"/>
              </a:rPr>
              <a:t>Zero</a:t>
            </a:r>
          </a:p>
          <a:p>
            <a:pPr algn="ctr"/>
            <a:r>
              <a:rPr lang="ro-RO" sz="3600" dirty="0" err="1">
                <a:solidFill>
                  <a:schemeClr val="bg1"/>
                </a:solidFill>
                <a:latin typeface="Agency FB" panose="020B0503020202020204" pitchFamily="34" charset="0"/>
              </a:rPr>
              <a:t>waste</a:t>
            </a:r>
            <a:endParaRPr lang="ro-RO" sz="36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783D6B-4032-BF17-FA51-919E14DA304B}"/>
              </a:ext>
            </a:extLst>
          </p:cNvPr>
          <p:cNvSpPr txBox="1"/>
          <p:nvPr/>
        </p:nvSpPr>
        <p:spPr>
          <a:xfrm>
            <a:off x="7622951" y="4920693"/>
            <a:ext cx="33752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dirty="0" err="1">
                <a:solidFill>
                  <a:schemeClr val="bg1"/>
                </a:solidFill>
                <a:latin typeface="Agency FB" panose="020B0503020202020204" pitchFamily="34" charset="0"/>
              </a:rPr>
              <a:t>Almost</a:t>
            </a:r>
            <a:r>
              <a:rPr lang="ro-RO" sz="36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</a:p>
          <a:p>
            <a:pPr algn="ctr"/>
            <a:r>
              <a:rPr lang="ro-RO" sz="3600" dirty="0">
                <a:solidFill>
                  <a:schemeClr val="bg1"/>
                </a:solidFill>
                <a:latin typeface="Agency FB" panose="020B0503020202020204" pitchFamily="34" charset="0"/>
              </a:rPr>
              <a:t>Zero </a:t>
            </a:r>
          </a:p>
          <a:p>
            <a:pPr algn="ctr"/>
            <a:r>
              <a:rPr lang="ro-RO" sz="3600" dirty="0" err="1">
                <a:solidFill>
                  <a:schemeClr val="bg1"/>
                </a:solidFill>
                <a:latin typeface="Agency FB" panose="020B0503020202020204" pitchFamily="34" charset="0"/>
              </a:rPr>
              <a:t>Food</a:t>
            </a:r>
            <a:r>
              <a:rPr lang="ro-RO" sz="36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ro-RO" sz="3600" dirty="0" err="1">
                <a:solidFill>
                  <a:schemeClr val="bg1"/>
                </a:solidFill>
                <a:latin typeface="Agency FB" panose="020B0503020202020204" pitchFamily="34" charset="0"/>
              </a:rPr>
              <a:t>waste</a:t>
            </a:r>
            <a:endParaRPr lang="ro-RO" sz="36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DCED6A-CFB4-4C0E-69BA-58E26AD5F534}"/>
              </a:ext>
            </a:extLst>
          </p:cNvPr>
          <p:cNvSpPr txBox="1"/>
          <p:nvPr/>
        </p:nvSpPr>
        <p:spPr>
          <a:xfrm>
            <a:off x="13607913" y="4835852"/>
            <a:ext cx="33752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dirty="0" err="1">
                <a:solidFill>
                  <a:schemeClr val="bg1"/>
                </a:solidFill>
                <a:latin typeface="Agency FB" panose="020B0503020202020204" pitchFamily="34" charset="0"/>
              </a:rPr>
              <a:t>Almost</a:t>
            </a:r>
            <a:endParaRPr lang="ro-RO" sz="36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algn="ctr"/>
            <a:r>
              <a:rPr lang="ro-RO" sz="3600" dirty="0">
                <a:solidFill>
                  <a:schemeClr val="bg1"/>
                </a:solidFill>
                <a:latin typeface="Agency FB" panose="020B0503020202020204" pitchFamily="34" charset="0"/>
              </a:rPr>
              <a:t>Zero</a:t>
            </a:r>
          </a:p>
          <a:p>
            <a:pPr algn="ctr"/>
            <a:r>
              <a:rPr lang="ro-RO" sz="3600" dirty="0">
                <a:solidFill>
                  <a:schemeClr val="bg1"/>
                </a:solidFill>
                <a:latin typeface="Agency FB" panose="020B0503020202020204" pitchFamily="34" charset="0"/>
              </a:rPr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3539092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325C25D8-EC2A-9899-720F-61BC1F9EB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6D33A011-5D8A-14CA-82B8-B063CF1804D3}"/>
              </a:ext>
            </a:extLst>
          </p:cNvPr>
          <p:cNvSpPr/>
          <p:nvPr/>
        </p:nvSpPr>
        <p:spPr>
          <a:xfrm>
            <a:off x="171450" y="33337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053" b="-130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>
            <a:extLst>
              <a:ext uri="{FF2B5EF4-FFF2-40B4-BE49-F238E27FC236}">
                <a16:creationId xmlns:a16="http://schemas.microsoft.com/office/drawing/2014/main" id="{A50D6097-A57D-24DC-611B-FE926866191B}"/>
              </a:ext>
            </a:extLst>
          </p:cNvPr>
          <p:cNvSpPr/>
          <p:nvPr/>
        </p:nvSpPr>
        <p:spPr>
          <a:xfrm rot="-2700000">
            <a:off x="11378090" y="-450250"/>
            <a:ext cx="11522653" cy="11522653"/>
          </a:xfrm>
          <a:custGeom>
            <a:avLst/>
            <a:gdLst/>
            <a:ahLst/>
            <a:cxnLst/>
            <a:rect l="l" t="t" r="r" b="b"/>
            <a:pathLst>
              <a:path w="11522653" h="11522653" extrusionOk="0">
                <a:moveTo>
                  <a:pt x="0" y="0"/>
                </a:moveTo>
                <a:lnTo>
                  <a:pt x="11522653" y="0"/>
                </a:lnTo>
                <a:lnTo>
                  <a:pt x="11522653" y="11522653"/>
                </a:lnTo>
                <a:lnTo>
                  <a:pt x="0" y="11522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BACD2D-4AB8-D2C7-7CCA-BD681E7C595F}"/>
              </a:ext>
            </a:extLst>
          </p:cNvPr>
          <p:cNvSpPr txBox="1"/>
          <p:nvPr/>
        </p:nvSpPr>
        <p:spPr>
          <a:xfrm>
            <a:off x="733425" y="1514475"/>
            <a:ext cx="1122045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b="1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Reducing</a:t>
            </a:r>
            <a:r>
              <a:rPr lang="ro-RO" sz="36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/ </a:t>
            </a:r>
            <a:r>
              <a:rPr lang="ro-RO" sz="3600" b="1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Combating</a:t>
            </a:r>
            <a:r>
              <a:rPr lang="ro-RO" sz="36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</a:t>
            </a:r>
            <a:r>
              <a:rPr lang="ro-RO" sz="3600" b="1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food</a:t>
            </a:r>
            <a:r>
              <a:rPr lang="ro-RO" sz="36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</a:t>
            </a:r>
            <a:r>
              <a:rPr lang="ro-RO" sz="3600" b="1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waste</a:t>
            </a:r>
            <a:endParaRPr lang="ro-RO" sz="3600" b="1" i="0" u="none" strike="noStrike" cap="none" dirty="0">
              <a:solidFill>
                <a:schemeClr val="accent5">
                  <a:lumMod val="50000"/>
                </a:schemeClr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endParaRPr lang="ro-RO" sz="2000" b="1" dirty="0">
              <a:solidFill>
                <a:schemeClr val="bg1"/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r>
              <a:rPr lang="ro-RO" sz="3600" b="1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External</a:t>
            </a:r>
            <a:r>
              <a:rPr lang="ro-RO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b="1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waste</a:t>
            </a:r>
            <a:r>
              <a:rPr lang="ro-RO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: 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integrating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recovered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ingredients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into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the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menu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		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Recovere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food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donated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to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the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vulnerable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people</a:t>
            </a:r>
            <a:endParaRPr lang="ro-RO" sz="3600" i="0" u="none" strike="noStrike" cap="none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Calibri"/>
              <a:cs typeface="Calibri"/>
              <a:sym typeface="Calibri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Over 30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tons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of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recovered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food</a:t>
            </a:r>
            <a:endParaRPr lang="ro-RO" sz="3600" i="0" u="none" strike="noStrike" cap="none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Calibri"/>
              <a:cs typeface="Calibri"/>
              <a:sym typeface="Calibri"/>
            </a:endParaRPr>
          </a:p>
          <a:p>
            <a:endParaRPr lang="ro-RO" sz="3600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Calibri"/>
              <a:cs typeface="Calibri"/>
              <a:sym typeface="Calibri"/>
            </a:endParaRPr>
          </a:p>
          <a:p>
            <a:r>
              <a:rPr lang="ro-RO" sz="3600" b="1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Internal</a:t>
            </a:r>
            <a:r>
              <a:rPr lang="ro-RO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b="1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waste</a:t>
            </a:r>
            <a:r>
              <a:rPr lang="ro-RO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: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"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what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you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have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"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based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on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recipes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- versatile,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easily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adaptable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menu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,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food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preservation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recipes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: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drying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,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dehydration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, </a:t>
            </a:r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fermentation</a:t>
            </a:r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, etc.</a:t>
            </a:r>
          </a:p>
          <a:p>
            <a:endParaRPr lang="ro-RO" sz="2000" b="1" dirty="0">
              <a:solidFill>
                <a:schemeClr val="bg1"/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endParaRPr lang="ro-RO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17EA386C-58D5-F0C5-FEA2-7F1A64C22DA5}"/>
              </a:ext>
            </a:extLst>
          </p:cNvPr>
          <p:cNvSpPr/>
          <p:nvPr/>
        </p:nvSpPr>
        <p:spPr>
          <a:xfrm>
            <a:off x="6096069" y="7682857"/>
            <a:ext cx="1584311" cy="1362783"/>
          </a:xfrm>
          <a:custGeom>
            <a:avLst/>
            <a:gdLst/>
            <a:ahLst/>
            <a:cxnLst/>
            <a:rect l="l" t="t" r="r" b="b"/>
            <a:pathLst>
              <a:path w="2045040" h="2042484">
                <a:moveTo>
                  <a:pt x="0" y="0"/>
                </a:moveTo>
                <a:lnTo>
                  <a:pt x="2045040" y="0"/>
                </a:lnTo>
                <a:lnTo>
                  <a:pt x="2045040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411454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AF9C7EAC-84B9-47C2-4E89-0B9A400D2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14436B5D-C1F7-6969-92F6-1B2DB20ED972}"/>
              </a:ext>
            </a:extLst>
          </p:cNvPr>
          <p:cNvSpPr/>
          <p:nvPr/>
        </p:nvSpPr>
        <p:spPr>
          <a:xfrm>
            <a:off x="171450" y="33337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053" b="-130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>
            <a:extLst>
              <a:ext uri="{FF2B5EF4-FFF2-40B4-BE49-F238E27FC236}">
                <a16:creationId xmlns:a16="http://schemas.microsoft.com/office/drawing/2014/main" id="{C0E3171D-F9D3-889D-7C89-C9B1E34B5270}"/>
              </a:ext>
            </a:extLst>
          </p:cNvPr>
          <p:cNvSpPr/>
          <p:nvPr/>
        </p:nvSpPr>
        <p:spPr>
          <a:xfrm rot="-2700000">
            <a:off x="11378090" y="-450250"/>
            <a:ext cx="11522653" cy="11522653"/>
          </a:xfrm>
          <a:custGeom>
            <a:avLst/>
            <a:gdLst/>
            <a:ahLst/>
            <a:cxnLst/>
            <a:rect l="l" t="t" r="r" b="b"/>
            <a:pathLst>
              <a:path w="11522653" h="11522653" extrusionOk="0">
                <a:moveTo>
                  <a:pt x="0" y="0"/>
                </a:moveTo>
                <a:lnTo>
                  <a:pt x="11522653" y="0"/>
                </a:lnTo>
                <a:lnTo>
                  <a:pt x="11522653" y="11522653"/>
                </a:lnTo>
                <a:lnTo>
                  <a:pt x="0" y="11522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9C697-CEC7-D4D6-5936-7B005117C9CC}"/>
              </a:ext>
            </a:extLst>
          </p:cNvPr>
          <p:cNvSpPr txBox="1"/>
          <p:nvPr/>
        </p:nvSpPr>
        <p:spPr>
          <a:xfrm>
            <a:off x="428625" y="1533525"/>
            <a:ext cx="1122045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b="1" dirty="0">
              <a:solidFill>
                <a:schemeClr val="bg1"/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pPr algn="ctr"/>
            <a:r>
              <a:rPr lang="ro-RO" sz="36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Circular </a:t>
            </a:r>
            <a:r>
              <a:rPr lang="ro-RO" sz="3600" b="1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economy</a:t>
            </a:r>
            <a:r>
              <a:rPr lang="ro-RO" sz="36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model for HORECA</a:t>
            </a:r>
          </a:p>
          <a:p>
            <a:pPr algn="ctr"/>
            <a:r>
              <a:rPr lang="ro-RO" sz="2000" b="1" i="0" u="none" strike="noStrike" cap="none" dirty="0">
                <a:solidFill>
                  <a:schemeClr val="bg1"/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	</a:t>
            </a:r>
          </a:p>
          <a:p>
            <a:pPr algn="ctr"/>
            <a:r>
              <a:rPr lang="ro-RO" sz="2000" b="1" i="0" u="none" strike="noStrike" cap="none" dirty="0">
                <a:solidFill>
                  <a:schemeClr val="bg1"/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	</a:t>
            </a:r>
          </a:p>
          <a:p>
            <a:pPr algn="ctr"/>
            <a:r>
              <a:rPr lang="ro-RO" sz="3600" b="1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Aspiration</a:t>
            </a:r>
            <a:r>
              <a:rPr lang="ro-RO" sz="3600" b="1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– A </a:t>
            </a:r>
            <a:r>
              <a:rPr lang="ro-RO" sz="3600" b="1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C</a:t>
            </a:r>
            <a:r>
              <a:rPr lang="ro-RO" sz="3600" b="1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losed</a:t>
            </a:r>
            <a:r>
              <a:rPr lang="ro-RO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</a:t>
            </a:r>
            <a:r>
              <a:rPr lang="ro-RO" sz="3600" b="1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L</a:t>
            </a:r>
            <a:r>
              <a:rPr lang="ro-RO" sz="3600" b="1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oop</a:t>
            </a:r>
            <a:r>
              <a:rPr lang="ro-RO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</a:t>
            </a:r>
            <a:r>
              <a:rPr lang="ro-RO" sz="3600" b="1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P</a:t>
            </a:r>
            <a:r>
              <a:rPr lang="ro-RO" sz="3600" b="1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roduction</a:t>
            </a:r>
            <a:r>
              <a:rPr lang="ro-RO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Model</a:t>
            </a:r>
          </a:p>
          <a:p>
            <a:pPr algn="ctr"/>
            <a:endParaRPr lang="ro-RO" sz="3600" b="1" i="0" u="none" strike="noStrike" cap="none" dirty="0">
              <a:solidFill>
                <a:schemeClr val="accent1">
                  <a:lumMod val="75000"/>
                </a:schemeClr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pPr algn="ctr"/>
            <a:r>
              <a:rPr lang="ro-RO" sz="3600" b="1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Composting</a:t>
            </a:r>
            <a:r>
              <a:rPr lang="ro-RO" sz="3600" b="1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of </a:t>
            </a:r>
            <a:r>
              <a:rPr lang="ro-RO" sz="3600" b="1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food</a:t>
            </a:r>
            <a:r>
              <a:rPr lang="ro-RO" sz="3600" b="1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</a:t>
            </a:r>
            <a:r>
              <a:rPr lang="ro-RO" sz="3600" b="1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waste</a:t>
            </a:r>
            <a:r>
              <a:rPr lang="ro-RO" sz="3600" b="1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</a:t>
            </a:r>
            <a:r>
              <a:rPr lang="ro-RO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- </a:t>
            </a:r>
            <a:r>
              <a:rPr lang="ro-RO" sz="3600" b="1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earth</a:t>
            </a:r>
            <a:r>
              <a:rPr lang="ro-RO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farm - </a:t>
            </a:r>
            <a:r>
              <a:rPr lang="ro-RO" sz="3600" b="1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growing</a:t>
            </a:r>
            <a:r>
              <a:rPr lang="ro-RO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aromatic </a:t>
            </a:r>
            <a:r>
              <a:rPr lang="ro-RO" sz="3600" b="1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herbs</a:t>
            </a:r>
            <a:r>
              <a:rPr lang="ro-RO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in </a:t>
            </a:r>
            <a:r>
              <a:rPr lang="ro-RO" sz="3600" b="1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our</a:t>
            </a:r>
            <a:r>
              <a:rPr lang="ro-RO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</a:t>
            </a:r>
            <a:r>
              <a:rPr lang="ro-RO" sz="3600" b="1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small</a:t>
            </a:r>
            <a:r>
              <a:rPr lang="ro-RO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urban </a:t>
            </a:r>
            <a:r>
              <a:rPr lang="ro-RO" sz="3600" b="1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gardens</a:t>
            </a:r>
            <a:r>
              <a:rPr lang="ro-RO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– </a:t>
            </a:r>
            <a:r>
              <a:rPr lang="ro-RO" sz="3600" b="1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using</a:t>
            </a:r>
            <a:r>
              <a:rPr lang="ro-RO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</a:t>
            </a:r>
            <a:r>
              <a:rPr lang="ro-RO" sz="3600" b="1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the</a:t>
            </a:r>
            <a:r>
              <a:rPr lang="ro-RO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</a:t>
            </a:r>
            <a:r>
              <a:rPr lang="ro-RO" sz="3600" b="1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herbs</a:t>
            </a:r>
            <a:r>
              <a:rPr lang="ro-RO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in </a:t>
            </a:r>
            <a:r>
              <a:rPr lang="ro-RO" sz="3600" b="1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our</a:t>
            </a:r>
            <a:r>
              <a:rPr lang="ro-RO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</a:t>
            </a:r>
            <a:r>
              <a:rPr lang="ro-RO" sz="3600" b="1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dishes</a:t>
            </a:r>
            <a:r>
              <a:rPr lang="ro-RO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		</a:t>
            </a:r>
          </a:p>
          <a:p>
            <a:endParaRPr lang="ro-RO" sz="3600" b="1" dirty="0">
              <a:solidFill>
                <a:schemeClr val="accent1">
                  <a:lumMod val="75000"/>
                </a:schemeClr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endParaRPr lang="ro-RO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F321A245-0904-56D0-AFEC-E6EF3AFA565B}"/>
              </a:ext>
            </a:extLst>
          </p:cNvPr>
          <p:cNvSpPr/>
          <p:nvPr/>
        </p:nvSpPr>
        <p:spPr>
          <a:xfrm>
            <a:off x="6962844" y="8025757"/>
            <a:ext cx="1584311" cy="1362783"/>
          </a:xfrm>
          <a:custGeom>
            <a:avLst/>
            <a:gdLst/>
            <a:ahLst/>
            <a:cxnLst/>
            <a:rect l="l" t="t" r="r" b="b"/>
            <a:pathLst>
              <a:path w="2045040" h="2042484">
                <a:moveTo>
                  <a:pt x="0" y="0"/>
                </a:moveTo>
                <a:lnTo>
                  <a:pt x="2045040" y="0"/>
                </a:lnTo>
                <a:lnTo>
                  <a:pt x="2045040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4131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8280EFE1-F742-9100-A5C6-3D8746923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3C3B6256-9953-BCD8-5E70-A107CBA102D8}"/>
              </a:ext>
            </a:extLst>
          </p:cNvPr>
          <p:cNvSpPr/>
          <p:nvPr/>
        </p:nvSpPr>
        <p:spPr>
          <a:xfrm>
            <a:off x="171450" y="33337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053" b="-130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>
            <a:extLst>
              <a:ext uri="{FF2B5EF4-FFF2-40B4-BE49-F238E27FC236}">
                <a16:creationId xmlns:a16="http://schemas.microsoft.com/office/drawing/2014/main" id="{91E3F263-98D5-7DB9-423D-E21AB5D73662}"/>
              </a:ext>
            </a:extLst>
          </p:cNvPr>
          <p:cNvSpPr/>
          <p:nvPr/>
        </p:nvSpPr>
        <p:spPr>
          <a:xfrm rot="-2700000">
            <a:off x="11378090" y="-450250"/>
            <a:ext cx="11522653" cy="11522653"/>
          </a:xfrm>
          <a:custGeom>
            <a:avLst/>
            <a:gdLst/>
            <a:ahLst/>
            <a:cxnLst/>
            <a:rect l="l" t="t" r="r" b="b"/>
            <a:pathLst>
              <a:path w="11522653" h="11522653" extrusionOk="0">
                <a:moveTo>
                  <a:pt x="0" y="0"/>
                </a:moveTo>
                <a:lnTo>
                  <a:pt x="11522653" y="0"/>
                </a:lnTo>
                <a:lnTo>
                  <a:pt x="11522653" y="11522653"/>
                </a:lnTo>
                <a:lnTo>
                  <a:pt x="0" y="11522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79E5DE-5217-CAA0-0416-31E450E38F49}"/>
              </a:ext>
            </a:extLst>
          </p:cNvPr>
          <p:cNvSpPr txBox="1"/>
          <p:nvPr/>
        </p:nvSpPr>
        <p:spPr>
          <a:xfrm>
            <a:off x="390525" y="333375"/>
            <a:ext cx="11220450" cy="1003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o-RO" sz="3600" b="1" i="0" u="none" strike="noStrike" cap="none" dirty="0">
              <a:solidFill>
                <a:schemeClr val="accent5">
                  <a:lumMod val="50000"/>
                </a:schemeClr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pPr algn="ctr"/>
            <a:r>
              <a:rPr lang="ro-RO" sz="3600" b="1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Reducing</a:t>
            </a:r>
            <a:r>
              <a:rPr lang="ro-RO" sz="36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/ </a:t>
            </a:r>
          </a:p>
          <a:p>
            <a:pPr algn="ctr"/>
            <a:r>
              <a:rPr lang="ro-RO" sz="3600" b="1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Combating</a:t>
            </a:r>
            <a:r>
              <a:rPr lang="ro-RO" sz="36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</a:t>
            </a:r>
            <a:r>
              <a:rPr lang="ro-RO" sz="3600" b="1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waste</a:t>
            </a:r>
            <a:endParaRPr lang="ro-RO" sz="3600" b="1" i="0" u="none" strike="noStrike" cap="none" dirty="0">
              <a:solidFill>
                <a:schemeClr val="accent5">
                  <a:lumMod val="50000"/>
                </a:schemeClr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pPr algn="ctr"/>
            <a:endParaRPr lang="ro-RO" sz="3600" b="1" dirty="0">
              <a:solidFill>
                <a:schemeClr val="accent5">
                  <a:lumMod val="50000"/>
                </a:schemeClr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pPr algn="ctr"/>
            <a:endParaRPr lang="ro-RO" sz="3600" b="1" dirty="0">
              <a:solidFill>
                <a:schemeClr val="accent5">
                  <a:lumMod val="50000"/>
                </a:schemeClr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pPr algn="ctr"/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Refuse</a:t>
            </a:r>
            <a:endParaRPr lang="ro-RO" sz="3600" i="0" u="none" strike="noStrike" cap="none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Calibri"/>
              <a:cs typeface="Calibri"/>
              <a:sym typeface="Calibri"/>
            </a:endParaRPr>
          </a:p>
          <a:p>
            <a:pPr algn="ctr"/>
            <a:r>
              <a:rPr lang="ro-RO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Reduce</a:t>
            </a:r>
            <a:endParaRPr lang="en-US" sz="3600" i="0" u="none" strike="noStrike" cap="none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Calibri"/>
              <a:cs typeface="Calibri"/>
              <a:sym typeface="Calibri"/>
            </a:endParaRPr>
          </a:p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Recover</a:t>
            </a:r>
            <a:endParaRPr lang="ro-RO" sz="3600" i="0" u="none" strike="noStrike" cap="none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Calibri"/>
              <a:cs typeface="Calibri"/>
              <a:sym typeface="Calibri"/>
            </a:endParaRPr>
          </a:p>
          <a:p>
            <a:pPr algn="ctr"/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Reuse</a:t>
            </a:r>
            <a:endParaRPr lang="ro-RO" sz="3600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Calibri"/>
              <a:cs typeface="Calibri"/>
              <a:sym typeface="Calibri"/>
            </a:endParaRPr>
          </a:p>
          <a:p>
            <a:pPr algn="ctr"/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Repair</a:t>
            </a:r>
            <a:endParaRPr lang="ro-RO" sz="3600" i="0" u="none" strike="noStrike" cap="none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Calibri"/>
              <a:cs typeface="Calibri"/>
              <a:sym typeface="Calibri"/>
            </a:endParaRPr>
          </a:p>
          <a:p>
            <a:pPr algn="ctr"/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Refurbish</a:t>
            </a:r>
            <a:endParaRPr lang="ro-RO" sz="3600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Calibri"/>
              <a:cs typeface="Calibri"/>
              <a:sym typeface="Calibri"/>
            </a:endParaRPr>
          </a:p>
          <a:p>
            <a:pPr algn="ctr"/>
            <a:r>
              <a:rPr lang="ro-RO" sz="36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Rot</a:t>
            </a:r>
            <a:endParaRPr lang="ro-RO" sz="3600" i="0" u="none" strike="noStrike" cap="none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Calibri"/>
              <a:cs typeface="Calibri"/>
              <a:sym typeface="Calibri"/>
            </a:endParaRPr>
          </a:p>
          <a:p>
            <a:pPr algn="ctr"/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Recycle</a:t>
            </a:r>
            <a:endParaRPr lang="ro-RO" sz="3600" i="0" u="none" cap="none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Calibri"/>
              <a:cs typeface="Calibri"/>
              <a:sym typeface="Calibri"/>
            </a:endParaRPr>
          </a:p>
          <a:p>
            <a:pPr algn="ctr"/>
            <a:endParaRPr lang="ro-RO" sz="3600" b="1" i="0" u="none" strike="noStrike" cap="none" dirty="0">
              <a:solidFill>
                <a:schemeClr val="accent5">
                  <a:lumMod val="50000"/>
                </a:schemeClr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pPr algn="ctr"/>
            <a:endParaRPr lang="ro-RO" sz="3600" b="1" dirty="0">
              <a:solidFill>
                <a:schemeClr val="accent5">
                  <a:lumMod val="50000"/>
                </a:schemeClr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pPr algn="ctr"/>
            <a:endParaRPr lang="ro-RO" sz="3600" b="1" i="0" u="none" strike="noStrike" cap="none" dirty="0">
              <a:solidFill>
                <a:schemeClr val="accent5">
                  <a:lumMod val="50000"/>
                </a:schemeClr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endParaRPr lang="ro-RO" sz="2000" b="1" dirty="0">
              <a:solidFill>
                <a:schemeClr val="bg1"/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endParaRPr lang="ro-RO" sz="3600" b="1" dirty="0">
              <a:solidFill>
                <a:schemeClr val="accent1">
                  <a:lumMod val="75000"/>
                </a:schemeClr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endParaRPr lang="ro-RO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1D8C605A-5FA1-513A-1774-8C873AC94881}"/>
              </a:ext>
            </a:extLst>
          </p:cNvPr>
          <p:cNvSpPr/>
          <p:nvPr/>
        </p:nvSpPr>
        <p:spPr>
          <a:xfrm>
            <a:off x="5208594" y="7816207"/>
            <a:ext cx="1584311" cy="1362783"/>
          </a:xfrm>
          <a:custGeom>
            <a:avLst/>
            <a:gdLst/>
            <a:ahLst/>
            <a:cxnLst/>
            <a:rect l="l" t="t" r="r" b="b"/>
            <a:pathLst>
              <a:path w="2045040" h="2042484">
                <a:moveTo>
                  <a:pt x="0" y="0"/>
                </a:moveTo>
                <a:lnTo>
                  <a:pt x="2045040" y="0"/>
                </a:lnTo>
                <a:lnTo>
                  <a:pt x="2045040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76562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B47EBC5D-178F-8DB2-3097-879C2D362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3311FEEE-A3C6-FE52-AE88-B4C071093D64}"/>
              </a:ext>
            </a:extLst>
          </p:cNvPr>
          <p:cNvSpPr/>
          <p:nvPr/>
        </p:nvSpPr>
        <p:spPr>
          <a:xfrm>
            <a:off x="2857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053" b="-130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>
            <a:extLst>
              <a:ext uri="{FF2B5EF4-FFF2-40B4-BE49-F238E27FC236}">
                <a16:creationId xmlns:a16="http://schemas.microsoft.com/office/drawing/2014/main" id="{157B2BCF-4049-3848-6DBD-2121079A3CC3}"/>
              </a:ext>
            </a:extLst>
          </p:cNvPr>
          <p:cNvSpPr/>
          <p:nvPr/>
        </p:nvSpPr>
        <p:spPr>
          <a:xfrm rot="-2700000">
            <a:off x="11378090" y="-450250"/>
            <a:ext cx="11522653" cy="11522653"/>
          </a:xfrm>
          <a:custGeom>
            <a:avLst/>
            <a:gdLst/>
            <a:ahLst/>
            <a:cxnLst/>
            <a:rect l="l" t="t" r="r" b="b"/>
            <a:pathLst>
              <a:path w="11522653" h="11522653" extrusionOk="0">
                <a:moveTo>
                  <a:pt x="0" y="0"/>
                </a:moveTo>
                <a:lnTo>
                  <a:pt x="11522653" y="0"/>
                </a:lnTo>
                <a:lnTo>
                  <a:pt x="11522653" y="11522653"/>
                </a:lnTo>
                <a:lnTo>
                  <a:pt x="0" y="11522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98E914-23FF-B7D8-6D14-CA9A96657519}"/>
              </a:ext>
            </a:extLst>
          </p:cNvPr>
          <p:cNvSpPr txBox="1"/>
          <p:nvPr/>
        </p:nvSpPr>
        <p:spPr>
          <a:xfrm>
            <a:off x="1181100" y="1228724"/>
            <a:ext cx="11068050" cy="78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b="1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Reducing</a:t>
            </a:r>
            <a:r>
              <a:rPr lang="ro-RO" sz="36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/ </a:t>
            </a:r>
            <a:r>
              <a:rPr lang="ro-RO" sz="3600" b="1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Combating</a:t>
            </a:r>
            <a:r>
              <a:rPr lang="ro-RO" sz="36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</a:t>
            </a:r>
            <a:r>
              <a:rPr lang="ro-RO" sz="3600" b="1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waste</a:t>
            </a:r>
            <a:endParaRPr lang="ro-RO" sz="3600" b="1" i="0" u="none" strike="noStrike" cap="none" dirty="0">
              <a:solidFill>
                <a:schemeClr val="accent5">
                  <a:lumMod val="50000"/>
                </a:schemeClr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pPr algn="ctr"/>
            <a:endParaRPr lang="ro-RO" sz="3600" b="1" dirty="0">
              <a:solidFill>
                <a:schemeClr val="accent5">
                  <a:lumMod val="50000"/>
                </a:schemeClr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pPr algn="ctr"/>
            <a:r>
              <a:rPr lang="ro-RO" sz="3600" b="1" dirty="0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Eco </a:t>
            </a:r>
            <a:r>
              <a:rPr lang="ro-RO" sz="3600" b="1" dirty="0" err="1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packing</a:t>
            </a:r>
            <a:r>
              <a:rPr lang="ro-RO" sz="3600" b="1" dirty="0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</a:t>
            </a:r>
            <a:r>
              <a:rPr lang="ro-RO" sz="3600" b="1" dirty="0" err="1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and</a:t>
            </a:r>
            <a:r>
              <a:rPr lang="ro-RO" sz="3600" b="1" dirty="0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 </a:t>
            </a:r>
            <a:r>
              <a:rPr lang="ro-RO" sz="3600" b="1" dirty="0" err="1">
                <a:solidFill>
                  <a:schemeClr val="accent5">
                    <a:lumMod val="50000"/>
                  </a:schemeClr>
                </a:solidFill>
                <a:latin typeface="Colonna MT" panose="04020805060202030203" pitchFamily="82" charset="0"/>
                <a:ea typeface="Calibri"/>
                <a:cs typeface="Calibri"/>
                <a:sym typeface="Calibri"/>
              </a:rPr>
              <a:t>Unpacking</a:t>
            </a:r>
            <a:endParaRPr lang="ro-RO" sz="3600" b="1" dirty="0">
              <a:solidFill>
                <a:schemeClr val="accent5">
                  <a:lumMod val="50000"/>
                </a:schemeClr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endParaRPr lang="ro-RO" sz="3600" b="1" i="0" u="none" strike="noStrike" cap="none" dirty="0">
              <a:solidFill>
                <a:schemeClr val="accent1">
                  <a:lumMod val="75000"/>
                </a:schemeClr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Water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without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plastic –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free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water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for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everyone</a:t>
            </a:r>
            <a:endParaRPr lang="ro-RO" sz="3600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Calibri"/>
              <a:cs typeface="Calibri"/>
              <a:sym typeface="Calibri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Bulk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ingredients</a:t>
            </a:r>
            <a:endParaRPr lang="ro-RO" sz="3600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Calibri"/>
              <a:cs typeface="Calibri"/>
              <a:sym typeface="Calibri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Packaging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for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delivery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in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reusable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baking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paper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and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reusable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jars</a:t>
            </a:r>
            <a:endParaRPr lang="ro-RO" sz="3600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Calibri"/>
              <a:cs typeface="Calibri"/>
              <a:sym typeface="Calibri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No single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use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cuttlery</a:t>
            </a:r>
            <a:endParaRPr lang="ro-RO" sz="3600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Calibri"/>
              <a:cs typeface="Calibri"/>
              <a:sym typeface="Calibri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Coffe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to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go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in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reusable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cups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/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jars</a:t>
            </a:r>
            <a:endParaRPr lang="ro-RO" sz="3600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Calibri"/>
              <a:cs typeface="Calibri"/>
              <a:sym typeface="Calibri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Reductions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for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custumers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coming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with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own</a:t>
            </a:r>
            <a:r>
              <a:rPr lang="ro-RO" sz="36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36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recipients</a:t>
            </a:r>
            <a:endParaRPr lang="ro-RO" sz="3600" b="1" i="0" u="none" strike="noStrike" cap="none" dirty="0">
              <a:solidFill>
                <a:schemeClr val="accent5">
                  <a:lumMod val="50000"/>
                </a:schemeClr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pPr algn="ctr"/>
            <a:endParaRPr lang="ro-RO" sz="3600" b="1" dirty="0">
              <a:solidFill>
                <a:schemeClr val="accent5">
                  <a:lumMod val="50000"/>
                </a:schemeClr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pPr algn="ctr"/>
            <a:endParaRPr lang="ro-RO" sz="3600" b="1" i="0" u="none" strike="noStrike" cap="none" dirty="0">
              <a:solidFill>
                <a:schemeClr val="accent5">
                  <a:lumMod val="50000"/>
                </a:schemeClr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endParaRPr lang="ro-RO" sz="2000" b="1" dirty="0">
              <a:solidFill>
                <a:schemeClr val="bg1"/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endParaRPr lang="ro-RO" sz="3600" b="1" dirty="0">
              <a:solidFill>
                <a:schemeClr val="accent1">
                  <a:lumMod val="75000"/>
                </a:schemeClr>
              </a:solidFill>
              <a:latin typeface="Colonna MT" panose="04020805060202030203" pitchFamily="82" charset="0"/>
              <a:ea typeface="Calibri"/>
              <a:cs typeface="Calibri"/>
              <a:sym typeface="Calibri"/>
            </a:endParaRPr>
          </a:p>
          <a:p>
            <a:endParaRPr lang="ro-RO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6BAE73C-232D-36D2-D543-17BAFE5EE96F}"/>
              </a:ext>
            </a:extLst>
          </p:cNvPr>
          <p:cNvSpPr/>
          <p:nvPr/>
        </p:nvSpPr>
        <p:spPr>
          <a:xfrm>
            <a:off x="6229419" y="8502007"/>
            <a:ext cx="1584311" cy="1362783"/>
          </a:xfrm>
          <a:custGeom>
            <a:avLst/>
            <a:gdLst/>
            <a:ahLst/>
            <a:cxnLst/>
            <a:rect l="l" t="t" r="r" b="b"/>
            <a:pathLst>
              <a:path w="2045040" h="2042484">
                <a:moveTo>
                  <a:pt x="0" y="0"/>
                </a:moveTo>
                <a:lnTo>
                  <a:pt x="2045040" y="0"/>
                </a:lnTo>
                <a:lnTo>
                  <a:pt x="2045040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397803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06;p2">
            <a:extLst>
              <a:ext uri="{FF2B5EF4-FFF2-40B4-BE49-F238E27FC236}">
                <a16:creationId xmlns:a16="http://schemas.microsoft.com/office/drawing/2014/main" id="{AF7D7EB8-5878-6945-D626-B94B010F8F3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t="-13053" b="-130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342607" y="3904274"/>
            <a:ext cx="3413902" cy="2379861"/>
            <a:chOff x="0" y="0"/>
            <a:chExt cx="4551870" cy="31731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213" r="2213"/>
            <a:stretch>
              <a:fillRect/>
            </a:stretch>
          </p:blipFill>
          <p:spPr>
            <a:xfrm>
              <a:off x="0" y="0"/>
              <a:ext cx="4551870" cy="317314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339418" y="7704458"/>
            <a:ext cx="3413902" cy="2379861"/>
            <a:chOff x="0" y="0"/>
            <a:chExt cx="4551870" cy="31731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35334" r="59787" b="22590"/>
            <a:stretch>
              <a:fillRect/>
            </a:stretch>
          </p:blipFill>
          <p:spPr>
            <a:xfrm>
              <a:off x="0" y="0"/>
              <a:ext cx="4551870" cy="31731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5102531" y="3903647"/>
            <a:ext cx="3413902" cy="2379861"/>
            <a:chOff x="0" y="0"/>
            <a:chExt cx="4551870" cy="317314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l="2213" r="2213"/>
            <a:stretch>
              <a:fillRect/>
            </a:stretch>
          </p:blipFill>
          <p:spPr>
            <a:xfrm>
              <a:off x="0" y="0"/>
              <a:ext cx="4551870" cy="3173149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5102531" y="7704458"/>
            <a:ext cx="3413902" cy="2379861"/>
            <a:chOff x="0" y="0"/>
            <a:chExt cx="4551870" cy="31731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t="6294" b="6294"/>
            <a:stretch>
              <a:fillRect/>
            </a:stretch>
          </p:blipFill>
          <p:spPr>
            <a:xfrm>
              <a:off x="0" y="0"/>
              <a:ext cx="4551870" cy="3173149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9862647" y="3921600"/>
            <a:ext cx="3413902" cy="2379861"/>
            <a:chOff x="0" y="0"/>
            <a:chExt cx="4551870" cy="317314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7"/>
            <a:srcRect l="2123" r="2123"/>
            <a:stretch>
              <a:fillRect/>
            </a:stretch>
          </p:blipFill>
          <p:spPr>
            <a:xfrm>
              <a:off x="0" y="0"/>
              <a:ext cx="4551870" cy="3173149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9862647" y="7704458"/>
            <a:ext cx="3413902" cy="2379861"/>
            <a:chOff x="0" y="0"/>
            <a:chExt cx="4551870" cy="317314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/>
            <a:srcRect l="2213" r="2213"/>
            <a:stretch>
              <a:fillRect/>
            </a:stretch>
          </p:blipFill>
          <p:spPr>
            <a:xfrm>
              <a:off x="0" y="0"/>
              <a:ext cx="4551870" cy="3173149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4516532" y="3903647"/>
            <a:ext cx="3413902" cy="2379861"/>
            <a:chOff x="0" y="0"/>
            <a:chExt cx="4551870" cy="31731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/>
            <a:srcRect l="2213" r="2213"/>
            <a:stretch>
              <a:fillRect/>
            </a:stretch>
          </p:blipFill>
          <p:spPr>
            <a:xfrm>
              <a:off x="0" y="0"/>
              <a:ext cx="4551870" cy="3173149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4516532" y="7704458"/>
            <a:ext cx="3413902" cy="2379861"/>
            <a:chOff x="0" y="0"/>
            <a:chExt cx="4551870" cy="3173149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0"/>
            <a:srcRect l="9654" r="9654"/>
            <a:stretch>
              <a:fillRect/>
            </a:stretch>
          </p:blipFill>
          <p:spPr>
            <a:xfrm>
              <a:off x="0" y="0"/>
              <a:ext cx="4551870" cy="3173149"/>
            </a:xfrm>
            <a:prstGeom prst="rect">
              <a:avLst/>
            </a:prstGeom>
          </p:spPr>
        </p:pic>
      </p:grpSp>
      <p:sp>
        <p:nvSpPr>
          <p:cNvPr id="18" name="AutoShape 18"/>
          <p:cNvSpPr/>
          <p:nvPr/>
        </p:nvSpPr>
        <p:spPr>
          <a:xfrm flipV="1">
            <a:off x="342607" y="3683557"/>
            <a:ext cx="3413902" cy="0"/>
          </a:xfrm>
          <a:prstGeom prst="line">
            <a:avLst/>
          </a:prstGeom>
          <a:ln w="9525" cap="flat">
            <a:solidFill>
              <a:srgbClr val="F6F0D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19" name="AutoShape 19"/>
          <p:cNvSpPr/>
          <p:nvPr/>
        </p:nvSpPr>
        <p:spPr>
          <a:xfrm flipV="1">
            <a:off x="339418" y="7482100"/>
            <a:ext cx="3413902" cy="0"/>
          </a:xfrm>
          <a:prstGeom prst="line">
            <a:avLst/>
          </a:prstGeom>
          <a:ln w="9525" cap="flat">
            <a:solidFill>
              <a:srgbClr val="F6F0D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20" name="AutoShape 20"/>
          <p:cNvSpPr/>
          <p:nvPr/>
        </p:nvSpPr>
        <p:spPr>
          <a:xfrm flipV="1">
            <a:off x="5102531" y="3682930"/>
            <a:ext cx="3413902" cy="0"/>
          </a:xfrm>
          <a:prstGeom prst="line">
            <a:avLst/>
          </a:prstGeom>
          <a:ln w="9525" cap="flat">
            <a:solidFill>
              <a:srgbClr val="F6F0D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21" name="AutoShape 21"/>
          <p:cNvSpPr/>
          <p:nvPr/>
        </p:nvSpPr>
        <p:spPr>
          <a:xfrm flipV="1">
            <a:off x="5102531" y="7482100"/>
            <a:ext cx="3413902" cy="0"/>
          </a:xfrm>
          <a:prstGeom prst="line">
            <a:avLst/>
          </a:prstGeom>
          <a:ln w="9525" cap="flat">
            <a:solidFill>
              <a:srgbClr val="F6F0D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22" name="AutoShape 22"/>
          <p:cNvSpPr/>
          <p:nvPr/>
        </p:nvSpPr>
        <p:spPr>
          <a:xfrm flipV="1">
            <a:off x="9862647" y="3700883"/>
            <a:ext cx="3413902" cy="0"/>
          </a:xfrm>
          <a:prstGeom prst="line">
            <a:avLst/>
          </a:prstGeom>
          <a:ln w="9525" cap="flat">
            <a:solidFill>
              <a:srgbClr val="F6F0D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23" name="AutoShape 23"/>
          <p:cNvSpPr/>
          <p:nvPr/>
        </p:nvSpPr>
        <p:spPr>
          <a:xfrm flipV="1">
            <a:off x="9862647" y="7482100"/>
            <a:ext cx="3413902" cy="0"/>
          </a:xfrm>
          <a:prstGeom prst="line">
            <a:avLst/>
          </a:prstGeom>
          <a:ln w="9525" cap="flat">
            <a:solidFill>
              <a:srgbClr val="F6F0D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24" name="AutoShape 24"/>
          <p:cNvSpPr/>
          <p:nvPr/>
        </p:nvSpPr>
        <p:spPr>
          <a:xfrm flipV="1">
            <a:off x="14516532" y="3682930"/>
            <a:ext cx="3413902" cy="0"/>
          </a:xfrm>
          <a:prstGeom prst="line">
            <a:avLst/>
          </a:prstGeom>
          <a:ln w="9525" cap="flat">
            <a:solidFill>
              <a:srgbClr val="F6F0D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25" name="AutoShape 25"/>
          <p:cNvSpPr/>
          <p:nvPr/>
        </p:nvSpPr>
        <p:spPr>
          <a:xfrm flipV="1">
            <a:off x="14516532" y="7482100"/>
            <a:ext cx="3413902" cy="0"/>
          </a:xfrm>
          <a:prstGeom prst="line">
            <a:avLst/>
          </a:prstGeom>
          <a:ln w="9525" cap="flat">
            <a:solidFill>
              <a:srgbClr val="F6F0D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28" name="TextBox 28"/>
          <p:cNvSpPr txBox="1"/>
          <p:nvPr/>
        </p:nvSpPr>
        <p:spPr>
          <a:xfrm>
            <a:off x="445019" y="2286246"/>
            <a:ext cx="3414531" cy="854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46"/>
              </a:lnSpc>
            </a:pPr>
            <a:r>
              <a:rPr lang="en-US" sz="4676" spc="102" dirty="0">
                <a:solidFill>
                  <a:srgbClr val="F6F0DF"/>
                </a:solidFill>
                <a:latin typeface="Perandory Condensed"/>
              </a:rPr>
              <a:t>Free water for all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5019" y="6251462"/>
            <a:ext cx="3410563" cy="80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44"/>
              </a:lnSpc>
            </a:pPr>
            <a:r>
              <a:rPr lang="en-US" sz="4388" spc="96" dirty="0">
                <a:solidFill>
                  <a:srgbClr val="F6F0DF"/>
                </a:solidFill>
                <a:latin typeface="Perandory Condensed"/>
              </a:rPr>
              <a:t>fair trade products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110419" y="2135601"/>
            <a:ext cx="4270709" cy="1839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77"/>
              </a:lnSpc>
            </a:pPr>
            <a:r>
              <a:rPr lang="en-US" sz="5341" spc="117" dirty="0">
                <a:solidFill>
                  <a:srgbClr val="F6F0DF"/>
                </a:solidFill>
                <a:latin typeface="Perandory Condensed"/>
              </a:rPr>
              <a:t>Vegetarian food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214754" y="6312242"/>
            <a:ext cx="3410906" cy="789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85"/>
              </a:lnSpc>
            </a:pPr>
            <a:r>
              <a:rPr lang="en-US" sz="4418" spc="97" dirty="0">
                <a:solidFill>
                  <a:srgbClr val="F6F0DF"/>
                </a:solidFill>
                <a:latin typeface="Perandory Condensed"/>
              </a:rPr>
              <a:t>rescued ingredients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861209" y="2425198"/>
            <a:ext cx="3413902" cy="978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8"/>
              </a:lnSpc>
            </a:pPr>
            <a:r>
              <a:rPr lang="en-US" sz="3648" spc="80" dirty="0">
                <a:solidFill>
                  <a:srgbClr val="F6F0DF"/>
                </a:solidFill>
                <a:latin typeface="Perandory Condensed"/>
              </a:rPr>
              <a:t>KM 0 - Local &amp; seasonal ingredients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864205" y="6455487"/>
            <a:ext cx="3410906" cy="872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8"/>
              </a:lnSpc>
            </a:pPr>
            <a:r>
              <a:rPr lang="en-US" sz="3228" spc="71" dirty="0">
                <a:solidFill>
                  <a:srgbClr val="F6F0DF"/>
                </a:solidFill>
                <a:latin typeface="Perandory Condensed"/>
              </a:rPr>
              <a:t>free meals for refugees &amp; homeless locals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429079" y="2387748"/>
            <a:ext cx="3413902" cy="946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1"/>
              </a:lnSpc>
            </a:pPr>
            <a:r>
              <a:rPr lang="en-US" sz="3521" spc="77" dirty="0">
                <a:solidFill>
                  <a:srgbClr val="F6F0DF"/>
                </a:solidFill>
                <a:latin typeface="Perandory Condensed"/>
              </a:rPr>
              <a:t>Zero waste delivery &amp; catering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516532" y="6534118"/>
            <a:ext cx="3413902" cy="557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0"/>
              </a:lnSpc>
            </a:pPr>
            <a:r>
              <a:rPr lang="en-US" sz="3050" spc="67" dirty="0">
                <a:solidFill>
                  <a:srgbClr val="F6F0DF"/>
                </a:solidFill>
                <a:latin typeface="Perandory Condensed"/>
              </a:rPr>
              <a:t>educative and social events</a:t>
            </a:r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5266D790-93C9-9D69-3D6E-A49F053ABC70}"/>
              </a:ext>
            </a:extLst>
          </p:cNvPr>
          <p:cNvSpPr/>
          <p:nvPr/>
        </p:nvSpPr>
        <p:spPr>
          <a:xfrm>
            <a:off x="3418789" y="447985"/>
            <a:ext cx="1584311" cy="1362783"/>
          </a:xfrm>
          <a:custGeom>
            <a:avLst/>
            <a:gdLst/>
            <a:ahLst/>
            <a:cxnLst/>
            <a:rect l="l" t="t" r="r" b="b"/>
            <a:pathLst>
              <a:path w="2045040" h="2042484">
                <a:moveTo>
                  <a:pt x="0" y="0"/>
                </a:moveTo>
                <a:lnTo>
                  <a:pt x="2045040" y="0"/>
                </a:lnTo>
                <a:lnTo>
                  <a:pt x="2045040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  <p:sp>
        <p:nvSpPr>
          <p:cNvPr id="38" name="TextBox 27">
            <a:extLst>
              <a:ext uri="{FF2B5EF4-FFF2-40B4-BE49-F238E27FC236}">
                <a16:creationId xmlns:a16="http://schemas.microsoft.com/office/drawing/2014/main" id="{9C3074C2-82AB-2EE4-D2A4-046870D5BB79}"/>
              </a:ext>
            </a:extLst>
          </p:cNvPr>
          <p:cNvSpPr txBox="1"/>
          <p:nvPr/>
        </p:nvSpPr>
        <p:spPr>
          <a:xfrm>
            <a:off x="5182209" y="903171"/>
            <a:ext cx="12028331" cy="1138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99"/>
              </a:lnSpc>
            </a:pPr>
            <a:r>
              <a:rPr lang="en-US" sz="9999" spc="359" dirty="0">
                <a:solidFill>
                  <a:schemeClr val="tx2">
                    <a:lumMod val="25000"/>
                  </a:schemeClr>
                </a:solidFill>
                <a:latin typeface="Perandory Condensed"/>
              </a:rPr>
              <a:t>‘s Principles</a:t>
            </a:r>
          </a:p>
        </p:txBody>
      </p:sp>
      <p:sp>
        <p:nvSpPr>
          <p:cNvPr id="39" name="Google Shape;106;p2">
            <a:extLst>
              <a:ext uri="{FF2B5EF4-FFF2-40B4-BE49-F238E27FC236}">
                <a16:creationId xmlns:a16="http://schemas.microsoft.com/office/drawing/2014/main" id="{2093763E-F331-4930-7156-6071EDF425BF}"/>
              </a:ext>
            </a:extLst>
          </p:cNvPr>
          <p:cNvSpPr/>
          <p:nvPr/>
        </p:nvSpPr>
        <p:spPr>
          <a:xfrm>
            <a:off x="133546" y="20268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t="-13053" b="-130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endParaRPr lang="ro-RO" sz="4400" b="1" i="0" dirty="0">
              <a:solidFill>
                <a:schemeClr val="accent1">
                  <a:lumMod val="50000"/>
                </a:schemeClr>
              </a:solidFill>
              <a:effectLst/>
              <a:latin typeface="Colonna MT" panose="04020805060202030203" pitchFamily="82" charset="0"/>
            </a:endParaRPr>
          </a:p>
        </p:txBody>
      </p:sp>
      <p:pic>
        <p:nvPicPr>
          <p:cNvPr id="40" name="Google Shape;219;p6" descr="A table full of food&#10;&#10;Description automatically generated">
            <a:extLst>
              <a:ext uri="{FF2B5EF4-FFF2-40B4-BE49-F238E27FC236}">
                <a16:creationId xmlns:a16="http://schemas.microsoft.com/office/drawing/2014/main" id="{10882476-4516-E1C3-3A85-C4C63A69A5E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38034" y="1832566"/>
            <a:ext cx="5714640" cy="38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20;p6" descr="A picture containing food, bottle, coffee&#10;&#10;Description automatically generated">
            <a:extLst>
              <a:ext uri="{FF2B5EF4-FFF2-40B4-BE49-F238E27FC236}">
                <a16:creationId xmlns:a16="http://schemas.microsoft.com/office/drawing/2014/main" id="{AD229591-3ED6-7E49-0144-FA1909ADAD3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538008" y="1823599"/>
            <a:ext cx="5384769" cy="3646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22;p6">
            <a:extLst>
              <a:ext uri="{FF2B5EF4-FFF2-40B4-BE49-F238E27FC236}">
                <a16:creationId xmlns:a16="http://schemas.microsoft.com/office/drawing/2014/main" id="{28A9F2E0-1BDF-683F-2163-42A6C7ABBE89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308874" y="5883979"/>
            <a:ext cx="5772960" cy="38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A table with a chalkboard on it&#10;&#10;Description automatically generated">
            <a:extLst>
              <a:ext uri="{FF2B5EF4-FFF2-40B4-BE49-F238E27FC236}">
                <a16:creationId xmlns:a16="http://schemas.microsoft.com/office/drawing/2014/main" id="{3133A9BE-0686-5185-02D1-BFFB8B0D3F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38008" y="5860010"/>
            <a:ext cx="5384769" cy="3771900"/>
          </a:xfrm>
          <a:prstGeom prst="rect">
            <a:avLst/>
          </a:prstGeom>
        </p:spPr>
      </p:pic>
      <p:sp>
        <p:nvSpPr>
          <p:cNvPr id="45" name="Freeform 5">
            <a:extLst>
              <a:ext uri="{FF2B5EF4-FFF2-40B4-BE49-F238E27FC236}">
                <a16:creationId xmlns:a16="http://schemas.microsoft.com/office/drawing/2014/main" id="{F2AC5360-77C9-006F-AEB2-F2D9438A9ECE}"/>
              </a:ext>
            </a:extLst>
          </p:cNvPr>
          <p:cNvSpPr/>
          <p:nvPr/>
        </p:nvSpPr>
        <p:spPr>
          <a:xfrm>
            <a:off x="12301926" y="417277"/>
            <a:ext cx="1120969" cy="953913"/>
          </a:xfrm>
          <a:custGeom>
            <a:avLst/>
            <a:gdLst/>
            <a:ahLst/>
            <a:cxnLst/>
            <a:rect l="l" t="t" r="r" b="b"/>
            <a:pathLst>
              <a:path w="2045040" h="2042484">
                <a:moveTo>
                  <a:pt x="0" y="0"/>
                </a:moveTo>
                <a:lnTo>
                  <a:pt x="2045040" y="0"/>
                </a:lnTo>
                <a:lnTo>
                  <a:pt x="2045040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AE35823-C30B-FCE6-58BF-E232B87FFA4E}"/>
              </a:ext>
            </a:extLst>
          </p:cNvPr>
          <p:cNvSpPr txBox="1"/>
          <p:nvPr/>
        </p:nvSpPr>
        <p:spPr>
          <a:xfrm>
            <a:off x="4788818" y="620505"/>
            <a:ext cx="7894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000" b="1" i="0" dirty="0">
                <a:solidFill>
                  <a:schemeClr val="tx2">
                    <a:lumMod val="25000"/>
                  </a:schemeClr>
                </a:solidFill>
                <a:effectLst/>
                <a:latin typeface="Colonna MT" panose="04020805060202030203" pitchFamily="82" charset="0"/>
              </a:rPr>
              <a:t>Eco </a:t>
            </a:r>
            <a:r>
              <a:rPr lang="ro-RO" sz="4000" b="1" i="0" dirty="0" err="1">
                <a:solidFill>
                  <a:schemeClr val="tx2">
                    <a:lumMod val="25000"/>
                  </a:schemeClr>
                </a:solidFill>
                <a:effectLst/>
                <a:latin typeface="Colonna MT" panose="04020805060202030203" pitchFamily="82" charset="0"/>
              </a:rPr>
              <a:t>packaging</a:t>
            </a:r>
            <a:r>
              <a:rPr lang="ro-RO" sz="4000" b="1" i="0" dirty="0">
                <a:solidFill>
                  <a:schemeClr val="tx2">
                    <a:lumMod val="25000"/>
                  </a:schemeClr>
                </a:solidFill>
                <a:effectLst/>
                <a:latin typeface="Colonna MT" panose="04020805060202030203" pitchFamily="82" charset="0"/>
              </a:rPr>
              <a:t> </a:t>
            </a:r>
            <a:r>
              <a:rPr lang="ro-RO" sz="4000" b="1" i="0" dirty="0" err="1">
                <a:solidFill>
                  <a:schemeClr val="tx2">
                    <a:lumMod val="25000"/>
                  </a:schemeClr>
                </a:solidFill>
                <a:effectLst/>
                <a:latin typeface="Colonna MT" panose="04020805060202030203" pitchFamily="82" charset="0"/>
              </a:rPr>
              <a:t>and</a:t>
            </a:r>
            <a:r>
              <a:rPr lang="ro-RO" sz="4000" b="1" i="0" dirty="0">
                <a:solidFill>
                  <a:schemeClr val="tx2">
                    <a:lumMod val="25000"/>
                  </a:schemeClr>
                </a:solidFill>
                <a:effectLst/>
                <a:latin typeface="Colonna MT" panose="04020805060202030203" pitchFamily="82" charset="0"/>
              </a:rPr>
              <a:t> </a:t>
            </a:r>
            <a:r>
              <a:rPr lang="ro-RO" sz="4000" b="1" i="0" dirty="0" err="1">
                <a:solidFill>
                  <a:schemeClr val="tx2">
                    <a:lumMod val="25000"/>
                  </a:schemeClr>
                </a:solidFill>
                <a:effectLst/>
                <a:latin typeface="Colonna MT" panose="04020805060202030203" pitchFamily="82" charset="0"/>
              </a:rPr>
              <a:t>unpacking</a:t>
            </a:r>
            <a:r>
              <a:rPr lang="ro-RO" sz="4000" b="1" i="0" dirty="0">
                <a:solidFill>
                  <a:schemeClr val="tx2">
                    <a:lumMod val="25000"/>
                  </a:schemeClr>
                </a:solidFill>
                <a:effectLst/>
                <a:latin typeface="Colonna MT" panose="04020805060202030203" pitchFamily="82" charset="0"/>
              </a:rPr>
              <a:t> @ </a:t>
            </a:r>
            <a:endParaRPr lang="ro-RO" sz="4000" dirty="0">
              <a:solidFill>
                <a:schemeClr val="tx2">
                  <a:lumMod val="25000"/>
                </a:schemeClr>
              </a:solidFill>
              <a:latin typeface="Colonna MT" panose="04020805060202030203" pitchFamily="82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053" b="-130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 rot="-2700000">
            <a:off x="11911490" y="-307376"/>
            <a:ext cx="11522653" cy="11522653"/>
          </a:xfrm>
          <a:custGeom>
            <a:avLst/>
            <a:gdLst/>
            <a:ahLst/>
            <a:cxnLst/>
            <a:rect l="l" t="t" r="r" b="b"/>
            <a:pathLst>
              <a:path w="11522653" h="11522653" extrusionOk="0">
                <a:moveTo>
                  <a:pt x="0" y="0"/>
                </a:moveTo>
                <a:lnTo>
                  <a:pt x="11522653" y="0"/>
                </a:lnTo>
                <a:lnTo>
                  <a:pt x="11522653" y="11522653"/>
                </a:lnTo>
                <a:lnTo>
                  <a:pt x="0" y="11522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C38445-2C4C-9026-4BAF-2AC8E893AB0D}"/>
              </a:ext>
            </a:extLst>
          </p:cNvPr>
          <p:cNvSpPr txBox="1"/>
          <p:nvPr/>
        </p:nvSpPr>
        <p:spPr>
          <a:xfrm>
            <a:off x="2826326" y="2402101"/>
            <a:ext cx="12635346" cy="867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</a:rPr>
              <a:t>, </a:t>
            </a:r>
          </a:p>
          <a:p>
            <a:r>
              <a:rPr lang="ro-RO" sz="4000" b="1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Water</a:t>
            </a:r>
            <a:r>
              <a:rPr lang="ro-RO" sz="4000" b="1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 </a:t>
            </a:r>
            <a:r>
              <a:rPr lang="ro-RO" sz="4000" b="1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without</a:t>
            </a:r>
            <a:r>
              <a:rPr lang="ro-RO" sz="4000" b="1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 plastic:</a:t>
            </a:r>
          </a:p>
          <a:p>
            <a:pPr marL="457200" indent="-457200">
              <a:buFontTx/>
              <a:buChar char="-"/>
            </a:pPr>
            <a:r>
              <a:rPr lang="ro-RO" sz="4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214 500 </a:t>
            </a:r>
            <a:r>
              <a:rPr lang="ro-RO" sz="40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litres</a:t>
            </a:r>
            <a:r>
              <a:rPr lang="ro-RO" sz="4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 of </a:t>
            </a:r>
            <a:r>
              <a:rPr lang="ro-RO" sz="40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water</a:t>
            </a:r>
            <a:endParaRPr lang="ro-RO" sz="4000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cs typeface="Aharoni" panose="020F0502020204030204" pitchFamily="2" charset="-79"/>
            </a:endParaRPr>
          </a:p>
          <a:p>
            <a:pPr marL="457200" indent="-457200">
              <a:buFontTx/>
              <a:buChar char="-"/>
            </a:pPr>
            <a:r>
              <a:rPr lang="ro-RO" sz="4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11 583 kg of petrol</a:t>
            </a:r>
          </a:p>
          <a:p>
            <a:pPr marL="457200" indent="-457200">
              <a:buFontTx/>
              <a:buChar char="-"/>
            </a:pPr>
            <a:r>
              <a:rPr lang="ro-RO" sz="4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8 580 Kg CO2</a:t>
            </a:r>
          </a:p>
          <a:p>
            <a:endParaRPr lang="ro-RO" sz="4000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cs typeface="Aharoni" panose="020F0502020204030204" pitchFamily="2" charset="-79"/>
            </a:endParaRPr>
          </a:p>
          <a:p>
            <a:r>
              <a:rPr lang="ro-RO" sz="4000" b="1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Zero </a:t>
            </a:r>
            <a:r>
              <a:rPr lang="ro-RO" sz="4000" b="1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waste</a:t>
            </a:r>
            <a:r>
              <a:rPr lang="ro-RO" sz="4000" b="1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 </a:t>
            </a:r>
            <a:r>
              <a:rPr lang="ro-RO" sz="4000" b="1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practices</a:t>
            </a:r>
            <a:r>
              <a:rPr lang="ro-RO" sz="4000" b="1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ro-RO" sz="4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over 111 850 </a:t>
            </a:r>
            <a:r>
              <a:rPr lang="ro-RO" sz="40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packages</a:t>
            </a:r>
            <a:endParaRPr lang="ro-RO" sz="4000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cs typeface="Aharoni" panose="020F0502020204030204" pitchFamily="2" charset="-79"/>
            </a:endParaRPr>
          </a:p>
          <a:p>
            <a:pPr marL="457200" indent="-457200">
              <a:buFontTx/>
              <a:buChar char="-"/>
            </a:pPr>
            <a:r>
              <a:rPr lang="ro-RO" sz="4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over 250 000 single </a:t>
            </a:r>
            <a:r>
              <a:rPr lang="ro-RO" sz="40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use</a:t>
            </a:r>
            <a:r>
              <a:rPr lang="ro-RO" sz="4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 </a:t>
            </a:r>
            <a:r>
              <a:rPr lang="ro-RO" sz="40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products</a:t>
            </a:r>
            <a:endParaRPr lang="ro-RO" sz="4000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cs typeface="Aharoni" panose="020F0502020204030204" pitchFamily="2" charset="-79"/>
            </a:endParaRPr>
          </a:p>
          <a:p>
            <a:pPr marL="457200" indent="-457200">
              <a:buFontTx/>
              <a:buChar char="-"/>
            </a:pPr>
            <a:endParaRPr lang="ro-RO" sz="4000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cs typeface="Aharoni" panose="020F0502020204030204" pitchFamily="2" charset="-79"/>
            </a:endParaRPr>
          </a:p>
          <a:p>
            <a:r>
              <a:rPr lang="ro-RO" sz="4000" b="1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Food</a:t>
            </a:r>
            <a:r>
              <a:rPr lang="ro-RO" sz="4000" b="1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 </a:t>
            </a:r>
            <a:r>
              <a:rPr lang="ro-RO" sz="4000" b="1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waste</a:t>
            </a:r>
            <a:r>
              <a:rPr lang="ro-RO" sz="4000" b="1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 </a:t>
            </a:r>
            <a:r>
              <a:rPr lang="ro-RO" sz="4000" b="1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reduction</a:t>
            </a:r>
            <a:r>
              <a:rPr lang="ro-RO" sz="4000" b="1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?</a:t>
            </a:r>
          </a:p>
          <a:p>
            <a:r>
              <a:rPr lang="ro-RO" sz="4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anose="020F0502020204030204" pitchFamily="2" charset="-79"/>
              </a:rPr>
              <a:t>+30 000 kg</a:t>
            </a:r>
          </a:p>
          <a:p>
            <a:endParaRPr lang="ro-RO" sz="4000" b="1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cs typeface="Aharoni" panose="020F0502020204030204" pitchFamily="2" charset="-79"/>
            </a:endParaRPr>
          </a:p>
          <a:p>
            <a:endParaRPr lang="ro-RO" sz="32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ro-RO" dirty="0"/>
          </a:p>
        </p:txBody>
      </p:sp>
      <p:sp>
        <p:nvSpPr>
          <p:cNvPr id="5" name="TextBox 27">
            <a:extLst>
              <a:ext uri="{FF2B5EF4-FFF2-40B4-BE49-F238E27FC236}">
                <a16:creationId xmlns:a16="http://schemas.microsoft.com/office/drawing/2014/main" id="{E5BF396E-ACD6-3C9D-DBCB-DA707E24F632}"/>
              </a:ext>
            </a:extLst>
          </p:cNvPr>
          <p:cNvSpPr txBox="1"/>
          <p:nvPr/>
        </p:nvSpPr>
        <p:spPr>
          <a:xfrm>
            <a:off x="3129834" y="541221"/>
            <a:ext cx="12028331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99"/>
              </a:lnSpc>
            </a:pPr>
            <a:r>
              <a:rPr lang="en-US" sz="6000" spc="359" dirty="0">
                <a:solidFill>
                  <a:schemeClr val="tx2">
                    <a:lumMod val="25000"/>
                  </a:schemeClr>
                </a:solidFill>
                <a:latin typeface="Colonna MT" panose="04020805060202030203" pitchFamily="82" charset="0"/>
              </a:rPr>
              <a:t>‘s </a:t>
            </a:r>
            <a:r>
              <a:rPr lang="ro-RO" sz="6000" spc="359" dirty="0">
                <a:solidFill>
                  <a:schemeClr val="tx2">
                    <a:lumMod val="25000"/>
                  </a:schemeClr>
                </a:solidFill>
                <a:latin typeface="Colonna MT" panose="04020805060202030203" pitchFamily="82" charset="0"/>
              </a:rPr>
              <a:t>Impact on </a:t>
            </a:r>
            <a:r>
              <a:rPr lang="ro-RO" sz="6000" spc="359" dirty="0" err="1">
                <a:solidFill>
                  <a:schemeClr val="tx2">
                    <a:lumMod val="25000"/>
                  </a:schemeClr>
                </a:solidFill>
                <a:latin typeface="Colonna MT" panose="04020805060202030203" pitchFamily="82" charset="0"/>
              </a:rPr>
              <a:t>waste</a:t>
            </a:r>
            <a:r>
              <a:rPr lang="ro-RO" sz="6000" spc="359" dirty="0">
                <a:solidFill>
                  <a:schemeClr val="tx2">
                    <a:lumMod val="25000"/>
                  </a:schemeClr>
                </a:solidFill>
                <a:latin typeface="Colonna MT" panose="04020805060202030203" pitchFamily="82" charset="0"/>
              </a:rPr>
              <a:t> </a:t>
            </a:r>
            <a:r>
              <a:rPr lang="ro-RO" sz="6000" spc="359" dirty="0" err="1">
                <a:solidFill>
                  <a:schemeClr val="tx2">
                    <a:lumMod val="25000"/>
                  </a:schemeClr>
                </a:solidFill>
                <a:latin typeface="Colonna MT" panose="04020805060202030203" pitchFamily="82" charset="0"/>
              </a:rPr>
              <a:t>reduction</a:t>
            </a:r>
            <a:endParaRPr lang="en-US" sz="6000" spc="359" dirty="0">
              <a:solidFill>
                <a:schemeClr val="tx2">
                  <a:lumMod val="25000"/>
                </a:schemeClr>
              </a:solidFill>
              <a:latin typeface="Colonna MT" panose="04020805060202030203" pitchFamily="82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4D30773-F03E-CB1D-CCE5-32DDC609AE64}"/>
              </a:ext>
            </a:extLst>
          </p:cNvPr>
          <p:cNvSpPr/>
          <p:nvPr/>
        </p:nvSpPr>
        <p:spPr>
          <a:xfrm>
            <a:off x="1992507" y="490749"/>
            <a:ext cx="1120969" cy="953913"/>
          </a:xfrm>
          <a:custGeom>
            <a:avLst/>
            <a:gdLst/>
            <a:ahLst/>
            <a:cxnLst/>
            <a:rect l="l" t="t" r="r" b="b"/>
            <a:pathLst>
              <a:path w="2045040" h="2042484">
                <a:moveTo>
                  <a:pt x="0" y="0"/>
                </a:moveTo>
                <a:lnTo>
                  <a:pt x="2045040" y="0"/>
                </a:lnTo>
                <a:lnTo>
                  <a:pt x="2045040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634619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4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053" b="-130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45"/>
          <p:cNvSpPr/>
          <p:nvPr/>
        </p:nvSpPr>
        <p:spPr>
          <a:xfrm rot="3339414">
            <a:off x="5154870" y="1959402"/>
            <a:ext cx="30716339" cy="15646135"/>
          </a:xfrm>
          <a:custGeom>
            <a:avLst/>
            <a:gdLst/>
            <a:ahLst/>
            <a:cxnLst/>
            <a:rect l="l" t="t" r="r" b="b"/>
            <a:pathLst>
              <a:path w="30716339" h="15646135" extrusionOk="0">
                <a:moveTo>
                  <a:pt x="0" y="0"/>
                </a:moveTo>
                <a:lnTo>
                  <a:pt x="30716339" y="0"/>
                </a:lnTo>
                <a:lnTo>
                  <a:pt x="30716339" y="15646135"/>
                </a:lnTo>
                <a:lnTo>
                  <a:pt x="0" y="156461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p45"/>
          <p:cNvSpPr/>
          <p:nvPr/>
        </p:nvSpPr>
        <p:spPr>
          <a:xfrm rot="8912840">
            <a:off x="14202333" y="-136198"/>
            <a:ext cx="1609957" cy="1328710"/>
          </a:xfrm>
          <a:custGeom>
            <a:avLst/>
            <a:gdLst/>
            <a:ahLst/>
            <a:cxnLst/>
            <a:rect l="l" t="t" r="r" b="b"/>
            <a:pathLst>
              <a:path w="1609957" h="1328710" extrusionOk="0">
                <a:moveTo>
                  <a:pt x="0" y="0"/>
                </a:moveTo>
                <a:lnTo>
                  <a:pt x="1609958" y="0"/>
                </a:lnTo>
                <a:lnTo>
                  <a:pt x="1609958" y="1328710"/>
                </a:lnTo>
                <a:lnTo>
                  <a:pt x="0" y="1328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70719-2F24-AAE6-2485-02BC5D9F5D4B}"/>
              </a:ext>
            </a:extLst>
          </p:cNvPr>
          <p:cNvSpPr txBox="1"/>
          <p:nvPr/>
        </p:nvSpPr>
        <p:spPr>
          <a:xfrm>
            <a:off x="371475" y="1238251"/>
            <a:ext cx="10919980" cy="8371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1" dirty="0">
                <a:solidFill>
                  <a:schemeClr val="accent1">
                    <a:lumMod val="75000"/>
                  </a:schemeClr>
                </a:solidFill>
                <a:effectLst/>
                <a:latin typeface="Agency FB" panose="020B0503020202020204" pitchFamily="34" charset="0"/>
              </a:rPr>
              <a:t>There, Master </a:t>
            </a:r>
            <a:r>
              <a:rPr lang="en-US" sz="4400" b="0" i="1" dirty="0" err="1">
                <a:solidFill>
                  <a:schemeClr val="accent1">
                    <a:lumMod val="75000"/>
                  </a:schemeClr>
                </a:solidFill>
                <a:effectLst/>
                <a:latin typeface="Agency FB" panose="020B0503020202020204" pitchFamily="34" charset="0"/>
              </a:rPr>
              <a:t>Niketas</a:t>
            </a:r>
            <a:r>
              <a:rPr lang="en-US" sz="4400" b="0" i="1" dirty="0">
                <a:solidFill>
                  <a:schemeClr val="accent1">
                    <a:lumMod val="75000"/>
                  </a:schemeClr>
                </a:solidFill>
                <a:effectLst/>
                <a:latin typeface="Agency FB" panose="020B0503020202020204" pitchFamily="34" charset="0"/>
              </a:rPr>
              <a:t>,’ </a:t>
            </a:r>
            <a:r>
              <a:rPr lang="en-US" sz="4400" b="0" i="1" dirty="0" err="1">
                <a:solidFill>
                  <a:schemeClr val="accent1">
                    <a:lumMod val="75000"/>
                  </a:schemeClr>
                </a:solidFill>
                <a:effectLst/>
                <a:latin typeface="Agency FB" panose="020B0503020202020204" pitchFamily="34" charset="0"/>
              </a:rPr>
              <a:t>Baudolino</a:t>
            </a:r>
            <a:r>
              <a:rPr lang="en-US" sz="4400" b="0" i="1" dirty="0">
                <a:solidFill>
                  <a:schemeClr val="accent1">
                    <a:lumMod val="75000"/>
                  </a:schemeClr>
                </a:solidFill>
                <a:effectLst/>
                <a:latin typeface="Agency FB" panose="020B0503020202020204" pitchFamily="34" charset="0"/>
              </a:rPr>
              <a:t> said, ‘when I was not prey to the temptations of this world, I devoted my nights to imagining other worlds. A bit with the help of wine, and a bit with that of the green honey. There is nothing better than imagining other worlds,’ he said, ‘to forget the painful one we live in. At least so I thought then. I hadn’t yet realized that, imagining other worlds, you end up changing this one.</a:t>
            </a:r>
            <a:endParaRPr lang="ro-RO" sz="4400" b="0" i="1" dirty="0">
              <a:solidFill>
                <a:schemeClr val="accent1">
                  <a:lumMod val="75000"/>
                </a:schemeClr>
              </a:solidFill>
              <a:effectLst/>
              <a:latin typeface="Agency FB" panose="020B0503020202020204" pitchFamily="34" charset="0"/>
            </a:endParaRPr>
          </a:p>
          <a:p>
            <a:endParaRPr lang="ro-RO" sz="4400" i="1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</a:endParaRPr>
          </a:p>
          <a:p>
            <a:r>
              <a:rPr lang="ro-RO" sz="4800" dirty="0">
                <a:solidFill>
                  <a:schemeClr val="bg1"/>
                </a:solidFill>
              </a:rPr>
              <a:t>						</a:t>
            </a:r>
            <a:r>
              <a:rPr lang="ro-RO" sz="4800" dirty="0">
                <a:solidFill>
                  <a:schemeClr val="accent1">
                    <a:lumMod val="75000"/>
                  </a:schemeClr>
                </a:solidFill>
              </a:rPr>
              <a:t>Umberto Eco</a:t>
            </a:r>
          </a:p>
          <a:p>
            <a:endParaRPr lang="ro-RO" sz="4800" dirty="0">
              <a:solidFill>
                <a:schemeClr val="bg1"/>
              </a:solidFill>
            </a:endParaRPr>
          </a:p>
          <a:p>
            <a:r>
              <a:rPr lang="ro-RO" sz="4800" dirty="0" err="1">
                <a:solidFill>
                  <a:schemeClr val="accent1">
                    <a:lumMod val="75000"/>
                  </a:schemeClr>
                </a:solidFill>
              </a:rPr>
              <a:t>Thank</a:t>
            </a:r>
            <a:r>
              <a:rPr lang="ro-RO" sz="4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o-RO" sz="4800" dirty="0" err="1">
                <a:solidFill>
                  <a:schemeClr val="accent1">
                    <a:lumMod val="75000"/>
                  </a:schemeClr>
                </a:solidFill>
              </a:rPr>
              <a:t>you</a:t>
            </a:r>
            <a:r>
              <a:rPr lang="ro-RO" sz="4800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  <a:p>
            <a:endParaRPr lang="ro-RO" dirty="0">
              <a:solidFill>
                <a:schemeClr val="bg1"/>
              </a:solidFill>
            </a:endParaRPr>
          </a:p>
          <a:p>
            <a:endParaRPr lang="ro-RO" dirty="0">
              <a:solidFill>
                <a:schemeClr val="bg1"/>
              </a:solidFill>
            </a:endParaRPr>
          </a:p>
          <a:p>
            <a:endParaRPr lang="ro-RO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24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055" b="-13055"/>
            </a:stretch>
          </a:blipFill>
        </p:spPr>
        <p:txBody>
          <a:bodyPr/>
          <a:lstStyle/>
          <a:p>
            <a:endParaRPr lang="ro-RO" dirty="0"/>
          </a:p>
        </p:txBody>
      </p:sp>
      <p:sp>
        <p:nvSpPr>
          <p:cNvPr id="3" name="Freeform 3"/>
          <p:cNvSpPr/>
          <p:nvPr/>
        </p:nvSpPr>
        <p:spPr>
          <a:xfrm rot="4758675">
            <a:off x="13255248" y="1000605"/>
            <a:ext cx="11277307" cy="8422591"/>
          </a:xfrm>
          <a:custGeom>
            <a:avLst/>
            <a:gdLst/>
            <a:ahLst/>
            <a:cxnLst/>
            <a:rect l="l" t="t" r="r" b="b"/>
            <a:pathLst>
              <a:path w="11277307" h="8422591">
                <a:moveTo>
                  <a:pt x="0" y="0"/>
                </a:moveTo>
                <a:lnTo>
                  <a:pt x="11277308" y="0"/>
                </a:lnTo>
                <a:lnTo>
                  <a:pt x="11277308" y="8422591"/>
                </a:lnTo>
                <a:lnTo>
                  <a:pt x="0" y="8422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4" name="Freeform 4"/>
          <p:cNvSpPr/>
          <p:nvPr/>
        </p:nvSpPr>
        <p:spPr>
          <a:xfrm rot="-5501534" flipH="1">
            <a:off x="-4821468" y="2612666"/>
            <a:ext cx="11203860" cy="5013727"/>
          </a:xfrm>
          <a:custGeom>
            <a:avLst/>
            <a:gdLst/>
            <a:ahLst/>
            <a:cxnLst/>
            <a:rect l="l" t="t" r="r" b="b"/>
            <a:pathLst>
              <a:path w="11203860" h="5013727">
                <a:moveTo>
                  <a:pt x="11203860" y="0"/>
                </a:moveTo>
                <a:lnTo>
                  <a:pt x="0" y="0"/>
                </a:lnTo>
                <a:lnTo>
                  <a:pt x="0" y="5013728"/>
                </a:lnTo>
                <a:lnTo>
                  <a:pt x="11203860" y="5013728"/>
                </a:lnTo>
                <a:lnTo>
                  <a:pt x="1120386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5" name="Freeform 5"/>
          <p:cNvSpPr/>
          <p:nvPr/>
        </p:nvSpPr>
        <p:spPr>
          <a:xfrm rot="102004" flipH="1">
            <a:off x="198343" y="6893164"/>
            <a:ext cx="5254478" cy="3822780"/>
          </a:xfrm>
          <a:custGeom>
            <a:avLst/>
            <a:gdLst/>
            <a:ahLst/>
            <a:cxnLst/>
            <a:rect l="l" t="t" r="r" b="b"/>
            <a:pathLst>
              <a:path w="5254478" h="3822780">
                <a:moveTo>
                  <a:pt x="5254477" y="0"/>
                </a:moveTo>
                <a:lnTo>
                  <a:pt x="0" y="0"/>
                </a:lnTo>
                <a:lnTo>
                  <a:pt x="0" y="3822780"/>
                </a:lnTo>
                <a:lnTo>
                  <a:pt x="5254477" y="3822780"/>
                </a:lnTo>
                <a:lnTo>
                  <a:pt x="525447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" name="Freeform 6"/>
          <p:cNvSpPr/>
          <p:nvPr/>
        </p:nvSpPr>
        <p:spPr>
          <a:xfrm rot="-257123">
            <a:off x="13138724" y="7862507"/>
            <a:ext cx="4763181" cy="3465348"/>
          </a:xfrm>
          <a:custGeom>
            <a:avLst/>
            <a:gdLst/>
            <a:ahLst/>
            <a:cxnLst/>
            <a:rect l="l" t="t" r="r" b="b"/>
            <a:pathLst>
              <a:path w="4763181" h="3465348">
                <a:moveTo>
                  <a:pt x="0" y="0"/>
                </a:moveTo>
                <a:lnTo>
                  <a:pt x="4763181" y="0"/>
                </a:lnTo>
                <a:lnTo>
                  <a:pt x="4763181" y="3465348"/>
                </a:lnTo>
                <a:lnTo>
                  <a:pt x="0" y="34653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7" name="Freeform 7"/>
          <p:cNvSpPr/>
          <p:nvPr/>
        </p:nvSpPr>
        <p:spPr>
          <a:xfrm rot="-801010">
            <a:off x="3750816" y="7911151"/>
            <a:ext cx="2389934" cy="4008275"/>
          </a:xfrm>
          <a:custGeom>
            <a:avLst/>
            <a:gdLst/>
            <a:ahLst/>
            <a:cxnLst/>
            <a:rect l="l" t="t" r="r" b="b"/>
            <a:pathLst>
              <a:path w="2389934" h="4008275">
                <a:moveTo>
                  <a:pt x="0" y="0"/>
                </a:moveTo>
                <a:lnTo>
                  <a:pt x="2389934" y="0"/>
                </a:lnTo>
                <a:lnTo>
                  <a:pt x="2389934" y="4008275"/>
                </a:lnTo>
                <a:lnTo>
                  <a:pt x="0" y="40082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8" name="Freeform 8"/>
          <p:cNvSpPr/>
          <p:nvPr/>
        </p:nvSpPr>
        <p:spPr>
          <a:xfrm>
            <a:off x="11013768" y="5819286"/>
            <a:ext cx="2241470" cy="1675533"/>
          </a:xfrm>
          <a:custGeom>
            <a:avLst/>
            <a:gdLst/>
            <a:ahLst/>
            <a:cxnLst/>
            <a:rect l="l" t="t" r="r" b="b"/>
            <a:pathLst>
              <a:path w="2241470" h="1675533">
                <a:moveTo>
                  <a:pt x="0" y="0"/>
                </a:moveTo>
                <a:lnTo>
                  <a:pt x="2241471" y="0"/>
                </a:lnTo>
                <a:lnTo>
                  <a:pt x="2241471" y="1675533"/>
                </a:lnTo>
                <a:lnTo>
                  <a:pt x="0" y="16755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9" name="Freeform 9"/>
          <p:cNvSpPr/>
          <p:nvPr/>
        </p:nvSpPr>
        <p:spPr>
          <a:xfrm>
            <a:off x="6655594" y="361514"/>
            <a:ext cx="5342400" cy="5375862"/>
          </a:xfrm>
          <a:custGeom>
            <a:avLst/>
            <a:gdLst/>
            <a:ahLst/>
            <a:cxnLst/>
            <a:rect l="l" t="t" r="r" b="b"/>
            <a:pathLst>
              <a:path w="5259288" h="5143500">
                <a:moveTo>
                  <a:pt x="0" y="0"/>
                </a:moveTo>
                <a:lnTo>
                  <a:pt x="5259288" y="0"/>
                </a:lnTo>
                <a:lnTo>
                  <a:pt x="525928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307" b="-5579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1" name="TextBox 11"/>
          <p:cNvSpPr txBox="1"/>
          <p:nvPr/>
        </p:nvSpPr>
        <p:spPr>
          <a:xfrm>
            <a:off x="7393235" y="6739862"/>
            <a:ext cx="3501529" cy="1076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0"/>
              </a:lnSpc>
              <a:spcBef>
                <a:spcPct val="0"/>
              </a:spcBef>
            </a:pPr>
            <a:r>
              <a:rPr lang="ro-RO" sz="1825" spc="-51" dirty="0">
                <a:solidFill>
                  <a:srgbClr val="535353"/>
                </a:solidFill>
                <a:latin typeface="Montserrat Classic"/>
                <a:hlinkClick r:id="rId9"/>
              </a:rPr>
              <a:t>anca@maibine.eu</a:t>
            </a:r>
            <a:r>
              <a:rPr lang="ro-RO" sz="1825" spc="-51" dirty="0">
                <a:solidFill>
                  <a:srgbClr val="535353"/>
                </a:solidFill>
                <a:latin typeface="Montserrat Classic"/>
              </a:rPr>
              <a:t> </a:t>
            </a:r>
            <a:endParaRPr lang="en-US" sz="1825" spc="-51" dirty="0">
              <a:solidFill>
                <a:srgbClr val="535353"/>
              </a:solidFill>
              <a:latin typeface="Montserrat Classic"/>
            </a:endParaRPr>
          </a:p>
          <a:p>
            <a:pPr algn="ctr">
              <a:lnSpc>
                <a:spcPts val="2920"/>
              </a:lnSpc>
            </a:pPr>
            <a:r>
              <a:rPr lang="en-US" sz="1825" spc="-51" dirty="0">
                <a:solidFill>
                  <a:srgbClr val="535353"/>
                </a:solidFill>
                <a:latin typeface="Montserrat Semi-Bold"/>
              </a:rPr>
              <a:t>WWW.MAIBINE.EU</a:t>
            </a:r>
          </a:p>
          <a:p>
            <a:pPr algn="ctr">
              <a:lnSpc>
                <a:spcPts val="2920"/>
              </a:lnSpc>
              <a:spcBef>
                <a:spcPct val="0"/>
              </a:spcBef>
            </a:pPr>
            <a:r>
              <a:rPr lang="ro-RO" sz="1825" spc="-51" dirty="0">
                <a:solidFill>
                  <a:srgbClr val="535353"/>
                </a:solidFill>
                <a:latin typeface="Montserrat Semi-Bold"/>
              </a:rPr>
              <a:t>www.incuib.ro</a:t>
            </a:r>
            <a:endParaRPr lang="en-US" sz="1825" spc="-51" dirty="0">
              <a:solidFill>
                <a:srgbClr val="535353"/>
              </a:solidFill>
              <a:latin typeface="Montserrat Semi-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186035" y="9171661"/>
            <a:ext cx="4613814" cy="671747"/>
            <a:chOff x="0" y="0"/>
            <a:chExt cx="6151753" cy="895663"/>
          </a:xfrm>
        </p:grpSpPr>
        <p:sp>
          <p:nvSpPr>
            <p:cNvPr id="13" name="Freeform 13"/>
            <p:cNvSpPr/>
            <p:nvPr/>
          </p:nvSpPr>
          <p:spPr>
            <a:xfrm>
              <a:off x="4277501" y="0"/>
              <a:ext cx="379995" cy="804223"/>
            </a:xfrm>
            <a:custGeom>
              <a:avLst/>
              <a:gdLst/>
              <a:ahLst/>
              <a:cxnLst/>
              <a:rect l="l" t="t" r="r" b="b"/>
              <a:pathLst>
                <a:path w="379995" h="804223">
                  <a:moveTo>
                    <a:pt x="0" y="0"/>
                  </a:moveTo>
                  <a:lnTo>
                    <a:pt x="379995" y="0"/>
                  </a:lnTo>
                  <a:lnTo>
                    <a:pt x="379995" y="804223"/>
                  </a:lnTo>
                  <a:lnTo>
                    <a:pt x="0" y="804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026876" y="35570"/>
              <a:ext cx="768653" cy="768653"/>
            </a:xfrm>
            <a:custGeom>
              <a:avLst/>
              <a:gdLst/>
              <a:ahLst/>
              <a:cxnLst/>
              <a:rect l="l" t="t" r="r" b="b"/>
              <a:pathLst>
                <a:path w="768653" h="768653">
                  <a:moveTo>
                    <a:pt x="0" y="0"/>
                  </a:moveTo>
                  <a:lnTo>
                    <a:pt x="768653" y="0"/>
                  </a:lnTo>
                  <a:lnTo>
                    <a:pt x="768653" y="768653"/>
                  </a:lnTo>
                  <a:lnTo>
                    <a:pt x="0" y="768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61741"/>
              <a:ext cx="716312" cy="716312"/>
            </a:xfrm>
            <a:custGeom>
              <a:avLst/>
              <a:gdLst/>
              <a:ahLst/>
              <a:cxnLst/>
              <a:rect l="l" t="t" r="r" b="b"/>
              <a:pathLst>
                <a:path w="716312" h="716312">
                  <a:moveTo>
                    <a:pt x="0" y="0"/>
                  </a:moveTo>
                  <a:lnTo>
                    <a:pt x="716312" y="0"/>
                  </a:lnTo>
                  <a:lnTo>
                    <a:pt x="716312" y="716311"/>
                  </a:lnTo>
                  <a:lnTo>
                    <a:pt x="0" y="716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779570" y="143063"/>
              <a:ext cx="1372183" cy="752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60"/>
                </a:lnSpc>
              </a:pPr>
              <a:r>
                <a:rPr lang="en-US" sz="1043" dirty="0" err="1">
                  <a:solidFill>
                    <a:srgbClr val="535353"/>
                  </a:solidFill>
                  <a:latin typeface="Fira Sans Medium"/>
                </a:rPr>
                <a:t>mai.bine</a:t>
              </a:r>
              <a:endParaRPr lang="en-US" sz="1043" dirty="0">
                <a:solidFill>
                  <a:srgbClr val="535353"/>
                </a:solidFill>
                <a:latin typeface="Fira Sans Medium"/>
              </a:endParaRPr>
            </a:p>
            <a:p>
              <a:pPr>
                <a:lnSpc>
                  <a:spcPts val="1460"/>
                </a:lnSpc>
              </a:pPr>
              <a:r>
                <a:rPr lang="ro-RO" sz="1043" dirty="0">
                  <a:solidFill>
                    <a:srgbClr val="535353"/>
                  </a:solidFill>
                  <a:latin typeface="Fira Sans Medium"/>
                </a:rPr>
                <a:t>       L</a:t>
              </a:r>
              <a:r>
                <a:rPr lang="en-US" sz="1043" dirty="0" err="1">
                  <a:solidFill>
                    <a:srgbClr val="535353"/>
                  </a:solidFill>
                  <a:latin typeface="Fira Sans Medium"/>
                </a:rPr>
                <a:t>aCUIB</a:t>
              </a:r>
              <a:endParaRPr lang="en-US" sz="1043" dirty="0">
                <a:solidFill>
                  <a:srgbClr val="535353"/>
                </a:solidFill>
                <a:latin typeface="Fira Sans Medium"/>
              </a:endParaRPr>
            </a:p>
            <a:p>
              <a:pPr algn="ctr">
                <a:lnSpc>
                  <a:spcPts val="1460"/>
                </a:lnSpc>
              </a:pPr>
              <a:r>
                <a:rPr lang="en-US" sz="1043" dirty="0">
                  <a:solidFill>
                    <a:srgbClr val="535353"/>
                  </a:solidFill>
                  <a:latin typeface="Fira Sans Medium"/>
                </a:rPr>
                <a:t>redu.org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854346" y="68861"/>
              <a:ext cx="854950" cy="683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88"/>
                </a:lnSpc>
              </a:pPr>
              <a:r>
                <a:rPr lang="en-US" sz="991">
                  <a:solidFill>
                    <a:srgbClr val="535353"/>
                  </a:solidFill>
                  <a:latin typeface="Fira Sans Medium"/>
                </a:rPr>
                <a:t>mai.bine</a:t>
              </a:r>
            </a:p>
            <a:p>
              <a:pPr>
                <a:lnSpc>
                  <a:spcPts val="1388"/>
                </a:lnSpc>
              </a:pPr>
              <a:r>
                <a:rPr lang="en-US" sz="991">
                  <a:solidFill>
                    <a:srgbClr val="535353"/>
                  </a:solidFill>
                  <a:latin typeface="Fira Sans Medium"/>
                </a:rPr>
                <a:t>c.u.i.b</a:t>
              </a:r>
            </a:p>
            <a:p>
              <a:pPr algn="just">
                <a:lnSpc>
                  <a:spcPts val="1388"/>
                </a:lnSpc>
              </a:pPr>
              <a:r>
                <a:rPr lang="en-US" sz="991">
                  <a:solidFill>
                    <a:srgbClr val="535353"/>
                  </a:solidFill>
                  <a:latin typeface="Fira Sans Medium"/>
                </a:rPr>
                <a:t>redu.org.ro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89417" y="301378"/>
              <a:ext cx="693494" cy="217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88"/>
                </a:lnSpc>
              </a:pPr>
              <a:r>
                <a:rPr lang="en-US" sz="991">
                  <a:solidFill>
                    <a:srgbClr val="535353"/>
                  </a:solidFill>
                  <a:latin typeface="Fira Sans Medium"/>
                </a:rPr>
                <a:t>Mai Bine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979609c418_2_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049" b="-1305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0" name="Google Shape;200;g2979609c418_2_10"/>
          <p:cNvGrpSpPr/>
          <p:nvPr/>
        </p:nvGrpSpPr>
        <p:grpSpPr>
          <a:xfrm>
            <a:off x="2175378" y="1937431"/>
            <a:ext cx="8300255" cy="1333030"/>
            <a:chOff x="343360" y="-503008"/>
            <a:chExt cx="11067007" cy="1777373"/>
          </a:xfrm>
        </p:grpSpPr>
        <p:sp>
          <p:nvSpPr>
            <p:cNvPr id="201" name="Google Shape;201;g2979609c418_2_10"/>
            <p:cNvSpPr txBox="1"/>
            <p:nvPr/>
          </p:nvSpPr>
          <p:spPr>
            <a:xfrm>
              <a:off x="343367" y="505265"/>
              <a:ext cx="11067000" cy="76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5297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50"/>
                <a:buFont typeface="Arial"/>
                <a:buNone/>
              </a:pPr>
              <a:endParaRPr sz="2450" b="1" i="1" u="none" strike="noStrike" cap="none" dirty="0">
                <a:solidFill>
                  <a:srgbClr val="EEEEED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02" name="Google Shape;202;g2979609c418_2_10"/>
            <p:cNvSpPr txBox="1"/>
            <p:nvPr/>
          </p:nvSpPr>
          <p:spPr>
            <a:xfrm>
              <a:off x="343360" y="-503008"/>
              <a:ext cx="5756400" cy="402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49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" name="Google Shape;203;g2979609c418_2_10"/>
          <p:cNvSpPr/>
          <p:nvPr/>
        </p:nvSpPr>
        <p:spPr>
          <a:xfrm rot="146016">
            <a:off x="8028062" y="-6689123"/>
            <a:ext cx="12922758" cy="8963266"/>
          </a:xfrm>
          <a:custGeom>
            <a:avLst/>
            <a:gdLst/>
            <a:ahLst/>
            <a:cxnLst/>
            <a:rect l="l" t="t" r="r" b="b"/>
            <a:pathLst>
              <a:path w="12911103" h="8955182" extrusionOk="0">
                <a:moveTo>
                  <a:pt x="0" y="0"/>
                </a:moveTo>
                <a:lnTo>
                  <a:pt x="12911103" y="0"/>
                </a:lnTo>
                <a:lnTo>
                  <a:pt x="12911103" y="8955182"/>
                </a:lnTo>
                <a:lnTo>
                  <a:pt x="0" y="89551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7049" b="-703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07;p2">
            <a:extLst>
              <a:ext uri="{FF2B5EF4-FFF2-40B4-BE49-F238E27FC236}">
                <a16:creationId xmlns:a16="http://schemas.microsoft.com/office/drawing/2014/main" id="{368D0B33-740A-884F-70DD-BC9FA23E12F7}"/>
              </a:ext>
            </a:extLst>
          </p:cNvPr>
          <p:cNvSpPr/>
          <p:nvPr/>
        </p:nvSpPr>
        <p:spPr>
          <a:xfrm rot="-2700000">
            <a:off x="8232240" y="-232906"/>
            <a:ext cx="11522653" cy="11522653"/>
          </a:xfrm>
          <a:custGeom>
            <a:avLst/>
            <a:gdLst/>
            <a:ahLst/>
            <a:cxnLst/>
            <a:rect l="l" t="t" r="r" b="b"/>
            <a:pathLst>
              <a:path w="11522653" h="11522653" extrusionOk="0">
                <a:moveTo>
                  <a:pt x="0" y="0"/>
                </a:moveTo>
                <a:lnTo>
                  <a:pt x="11522653" y="0"/>
                </a:lnTo>
                <a:lnTo>
                  <a:pt x="11522653" y="11522653"/>
                </a:lnTo>
                <a:lnTo>
                  <a:pt x="0" y="11522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7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g2979609c418_2_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0638" y="0"/>
            <a:ext cx="12854420" cy="108758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2735A6-C0CD-5A58-8B53-038891509B58}"/>
              </a:ext>
            </a:extLst>
          </p:cNvPr>
          <p:cNvSpPr txBox="1"/>
          <p:nvPr/>
        </p:nvSpPr>
        <p:spPr>
          <a:xfrm>
            <a:off x="3175503" y="3021863"/>
            <a:ext cx="79384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i="0" dirty="0">
                <a:solidFill>
                  <a:srgbClr val="000000"/>
                </a:solidFill>
                <a:effectLst/>
                <a:latin typeface="Agency FB" panose="020B0503020202020204" pitchFamily="34" charset="0"/>
              </a:rPr>
              <a:t>🦋 </a:t>
            </a:r>
            <a:r>
              <a:rPr lang="en-US" sz="4400" i="0" dirty="0">
                <a:solidFill>
                  <a:schemeClr val="bg1"/>
                </a:solidFill>
                <a:effectLst/>
                <a:latin typeface="Agency FB" panose="020B0503020202020204" pitchFamily="34" charset="0"/>
              </a:rPr>
              <a:t>Mother</a:t>
            </a:r>
            <a:br>
              <a:rPr lang="en-US" sz="4400" i="0" dirty="0">
                <a:solidFill>
                  <a:schemeClr val="bg1"/>
                </a:solidFill>
                <a:effectLst/>
                <a:latin typeface="Agency FB" panose="020B0503020202020204" pitchFamily="34" charset="0"/>
              </a:rPr>
            </a:br>
            <a:r>
              <a:rPr lang="en-US" sz="4400" i="0" dirty="0">
                <a:solidFill>
                  <a:schemeClr val="bg1"/>
                </a:solidFill>
                <a:effectLst/>
                <a:latin typeface="Agency FB" panose="020B0503020202020204" pitchFamily="34" charset="0"/>
              </a:rPr>
              <a:t>🍃 Resilient </a:t>
            </a:r>
            <a:r>
              <a:rPr lang="en-US" sz="4400" i="0" u="none" strike="noStrike" dirty="0">
                <a:solidFill>
                  <a:schemeClr val="bg1"/>
                </a:solidFill>
                <a:effectLst/>
                <a:latin typeface="Agency FB" panose="020B0503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@mai.bine</a:t>
            </a:r>
            <a:br>
              <a:rPr lang="en-US" sz="4400" i="0" dirty="0">
                <a:solidFill>
                  <a:schemeClr val="bg1"/>
                </a:solidFill>
                <a:effectLst/>
                <a:latin typeface="Agency FB" panose="020B0503020202020204" pitchFamily="34" charset="0"/>
              </a:rPr>
            </a:br>
            <a:r>
              <a:rPr lang="en-US" sz="4400" i="0" dirty="0">
                <a:solidFill>
                  <a:schemeClr val="bg1"/>
                </a:solidFill>
                <a:effectLst/>
                <a:latin typeface="Agency FB" panose="020B0503020202020204" pitchFamily="34" charset="0"/>
              </a:rPr>
              <a:t>💚 Green social</a:t>
            </a:r>
            <a:r>
              <a:rPr lang="ro-RO" sz="4400" i="0" dirty="0">
                <a:solidFill>
                  <a:schemeClr val="bg1"/>
                </a:solidFill>
                <a:effectLst/>
                <a:latin typeface="Agency FB" panose="020B0503020202020204" pitchFamily="34" charset="0"/>
              </a:rPr>
              <a:t> </a:t>
            </a:r>
            <a:r>
              <a:rPr lang="en-US" sz="4400" i="0" dirty="0">
                <a:solidFill>
                  <a:schemeClr val="bg1"/>
                </a:solidFill>
                <a:effectLst/>
                <a:latin typeface="Agency FB" panose="020B0503020202020204" pitchFamily="34" charset="0"/>
              </a:rPr>
              <a:t>entrepreneur </a:t>
            </a:r>
            <a:endParaRPr lang="ro-RO" sz="44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algn="l"/>
            <a:r>
              <a:rPr lang="en-US" sz="4400" i="0" u="none" strike="noStrike" dirty="0">
                <a:solidFill>
                  <a:schemeClr val="bg1"/>
                </a:solidFill>
                <a:effectLst/>
                <a:latin typeface="Agency FB" panose="020B0503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@c.u.i.b</a:t>
            </a:r>
            <a:r>
              <a:rPr lang="en-US" sz="4400" i="0" dirty="0">
                <a:solidFill>
                  <a:schemeClr val="bg1"/>
                </a:solidFill>
                <a:effectLst/>
                <a:latin typeface="Agency FB" panose="020B0503020202020204" pitchFamily="34" charset="0"/>
              </a:rPr>
              <a:t> &amp; </a:t>
            </a:r>
            <a:r>
              <a:rPr lang="en-US" sz="4400" i="0" u="none" strike="noStrike" dirty="0">
                <a:solidFill>
                  <a:schemeClr val="bg1"/>
                </a:solidFill>
                <a:effectLst/>
                <a:latin typeface="Agency FB" panose="020B0503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@redu.org.ro</a:t>
            </a:r>
            <a:endParaRPr lang="ro-RO" sz="4400" i="0" u="none" strike="noStrike" dirty="0">
              <a:solidFill>
                <a:schemeClr val="bg1"/>
              </a:solidFill>
              <a:effectLst/>
              <a:latin typeface="Agency FB" panose="020B0503020202020204" pitchFamily="34" charset="0"/>
            </a:endParaRPr>
          </a:p>
          <a:p>
            <a:pPr algn="l"/>
            <a:r>
              <a:rPr lang="en-US" sz="4400" i="0" dirty="0">
                <a:solidFill>
                  <a:srgbClr val="000000"/>
                </a:solidFill>
                <a:effectLst/>
                <a:latin typeface="Agency FB" panose="020B0503020202020204" pitchFamily="34" charset="0"/>
              </a:rPr>
              <a:t>🏵️ </a:t>
            </a:r>
            <a:r>
              <a:rPr lang="en-US" sz="4400" i="0" dirty="0" err="1">
                <a:solidFill>
                  <a:schemeClr val="bg1"/>
                </a:solidFill>
                <a:effectLst/>
                <a:latin typeface="Agency FB" panose="020B0503020202020204" pitchFamily="34" charset="0"/>
              </a:rPr>
              <a:t>Altereco</a:t>
            </a:r>
            <a:r>
              <a:rPr lang="en-US" sz="4400" i="0" dirty="0">
                <a:solidFill>
                  <a:schemeClr val="bg1"/>
                </a:solidFill>
                <a:effectLst/>
                <a:latin typeface="Agency FB" panose="020B0503020202020204" pitchFamily="34" charset="0"/>
              </a:rPr>
              <a:t> </a:t>
            </a:r>
            <a:r>
              <a:rPr lang="en-US" sz="4400" i="0" u="none" strike="noStrike" dirty="0">
                <a:solidFill>
                  <a:schemeClr val="bg1"/>
                </a:solidFill>
                <a:effectLst/>
                <a:latin typeface="Agency FB" panose="020B0503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@intru.in.fire</a:t>
            </a:r>
            <a:br>
              <a:rPr lang="en-US" sz="4400" i="0" dirty="0">
                <a:solidFill>
                  <a:srgbClr val="000000"/>
                </a:solidFill>
                <a:effectLst/>
                <a:latin typeface="Agency FB" panose="020B0503020202020204" pitchFamily="34" charset="0"/>
              </a:rPr>
            </a:br>
            <a:r>
              <a:rPr lang="en-US" sz="4400" i="0" dirty="0">
                <a:solidFill>
                  <a:srgbClr val="000000"/>
                </a:solidFill>
                <a:effectLst/>
                <a:latin typeface="Agency FB" panose="020B0503020202020204" pitchFamily="34" charset="0"/>
              </a:rPr>
              <a:t>🌏 </a:t>
            </a:r>
            <a:r>
              <a:rPr lang="en-US" sz="4400" i="0" dirty="0">
                <a:solidFill>
                  <a:schemeClr val="bg1"/>
                </a:solidFill>
                <a:effectLst/>
                <a:latin typeface="Agency FB" panose="020B0503020202020204" pitchFamily="34" charset="0"/>
              </a:rPr>
              <a:t>Human ecologist</a:t>
            </a:r>
            <a:br>
              <a:rPr lang="en-US" sz="4400" i="0" dirty="0">
                <a:solidFill>
                  <a:schemeClr val="bg1"/>
                </a:solidFill>
                <a:effectLst/>
                <a:latin typeface="Agency FB" panose="020B0503020202020204" pitchFamily="34" charset="0"/>
              </a:rPr>
            </a:br>
            <a:r>
              <a:rPr lang="en-US" sz="4400" i="0" dirty="0">
                <a:solidFill>
                  <a:schemeClr val="bg1"/>
                </a:solidFill>
                <a:effectLst/>
                <a:latin typeface="Agency FB" panose="020B0503020202020204" pitchFamily="34" charset="0"/>
              </a:rPr>
              <a:t>🌍 </a:t>
            </a:r>
            <a:r>
              <a:rPr lang="en-US" sz="4400" i="0" dirty="0" err="1">
                <a:solidFill>
                  <a:schemeClr val="bg1"/>
                </a:solidFill>
                <a:effectLst/>
                <a:latin typeface="Agency FB" panose="020B0503020202020204" pitchFamily="34" charset="0"/>
              </a:rPr>
              <a:t>Degrowther</a:t>
            </a:r>
            <a:endParaRPr lang="en-US" sz="4400" i="0" dirty="0">
              <a:solidFill>
                <a:schemeClr val="bg1"/>
              </a:solidFill>
              <a:effectLst/>
              <a:latin typeface="Agency FB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5EBF2-56D2-9FBE-17EF-14C5BC9F3B52}"/>
              </a:ext>
            </a:extLst>
          </p:cNvPr>
          <p:cNvSpPr txBox="1"/>
          <p:nvPr/>
        </p:nvSpPr>
        <p:spPr>
          <a:xfrm>
            <a:off x="4682061" y="1580409"/>
            <a:ext cx="4142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6000" b="1" dirty="0">
                <a:solidFill>
                  <a:schemeClr val="bg1"/>
                </a:solidFill>
                <a:latin typeface="Agency FB" panose="020B0503020202020204" pitchFamily="34" charset="0"/>
              </a:rPr>
              <a:t>Who am I?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055" b="-13055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" name="Freeform 3"/>
          <p:cNvSpPr/>
          <p:nvPr/>
        </p:nvSpPr>
        <p:spPr>
          <a:xfrm>
            <a:off x="3991555" y="0"/>
            <a:ext cx="14296445" cy="10307480"/>
          </a:xfrm>
          <a:custGeom>
            <a:avLst/>
            <a:gdLst/>
            <a:ahLst/>
            <a:cxnLst/>
            <a:rect l="l" t="t" r="r" b="b"/>
            <a:pathLst>
              <a:path w="14296445" h="10307480">
                <a:moveTo>
                  <a:pt x="0" y="0"/>
                </a:moveTo>
                <a:lnTo>
                  <a:pt x="14296445" y="0"/>
                </a:lnTo>
                <a:lnTo>
                  <a:pt x="14296445" y="10307480"/>
                </a:lnTo>
                <a:lnTo>
                  <a:pt x="0" y="103074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4" name="Freeform 4"/>
          <p:cNvSpPr/>
          <p:nvPr/>
        </p:nvSpPr>
        <p:spPr>
          <a:xfrm rot="-257123">
            <a:off x="-2176197" y="4649726"/>
            <a:ext cx="8258103" cy="6008002"/>
          </a:xfrm>
          <a:custGeom>
            <a:avLst/>
            <a:gdLst/>
            <a:ahLst/>
            <a:cxnLst/>
            <a:rect l="l" t="t" r="r" b="b"/>
            <a:pathLst>
              <a:path w="8258103" h="6008002">
                <a:moveTo>
                  <a:pt x="0" y="0"/>
                </a:moveTo>
                <a:lnTo>
                  <a:pt x="8258103" y="0"/>
                </a:lnTo>
                <a:lnTo>
                  <a:pt x="8258103" y="6008002"/>
                </a:lnTo>
                <a:lnTo>
                  <a:pt x="0" y="6008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055" b="-13055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" name="Freeform 3"/>
          <p:cNvSpPr/>
          <p:nvPr/>
        </p:nvSpPr>
        <p:spPr>
          <a:xfrm>
            <a:off x="14652661" y="-1754638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4" name="Freeform 4"/>
          <p:cNvSpPr/>
          <p:nvPr/>
        </p:nvSpPr>
        <p:spPr>
          <a:xfrm>
            <a:off x="1419088" y="-1676043"/>
            <a:ext cx="13265085" cy="13265085"/>
          </a:xfrm>
          <a:custGeom>
            <a:avLst/>
            <a:gdLst/>
            <a:ahLst/>
            <a:cxnLst/>
            <a:rect l="l" t="t" r="r" b="b"/>
            <a:pathLst>
              <a:path w="13265085" h="13265085">
                <a:moveTo>
                  <a:pt x="0" y="0"/>
                </a:moveTo>
                <a:lnTo>
                  <a:pt x="13265085" y="0"/>
                </a:lnTo>
                <a:lnTo>
                  <a:pt x="13265085" y="13265085"/>
                </a:lnTo>
                <a:lnTo>
                  <a:pt x="0" y="132650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5" name="Freeform 5"/>
          <p:cNvSpPr/>
          <p:nvPr/>
        </p:nvSpPr>
        <p:spPr>
          <a:xfrm>
            <a:off x="13017330" y="2831679"/>
            <a:ext cx="7996467" cy="8229600"/>
          </a:xfrm>
          <a:custGeom>
            <a:avLst/>
            <a:gdLst/>
            <a:ahLst/>
            <a:cxnLst/>
            <a:rect l="l" t="t" r="r" b="b"/>
            <a:pathLst>
              <a:path w="7996467" h="8229600">
                <a:moveTo>
                  <a:pt x="0" y="0"/>
                </a:moveTo>
                <a:lnTo>
                  <a:pt x="7996467" y="0"/>
                </a:lnTo>
                <a:lnTo>
                  <a:pt x="79964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" name="Freeform 6"/>
          <p:cNvSpPr/>
          <p:nvPr/>
        </p:nvSpPr>
        <p:spPr>
          <a:xfrm>
            <a:off x="120724" y="3134857"/>
            <a:ext cx="3645919" cy="3643283"/>
          </a:xfrm>
          <a:custGeom>
            <a:avLst/>
            <a:gdLst/>
            <a:ahLst/>
            <a:cxnLst/>
            <a:rect l="l" t="t" r="r" b="b"/>
            <a:pathLst>
              <a:path w="3645919" h="3643283">
                <a:moveTo>
                  <a:pt x="0" y="0"/>
                </a:moveTo>
                <a:lnTo>
                  <a:pt x="3645919" y="0"/>
                </a:lnTo>
                <a:lnTo>
                  <a:pt x="3645919" y="3643283"/>
                </a:lnTo>
                <a:lnTo>
                  <a:pt x="0" y="36432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7" name="TextBox 7"/>
          <p:cNvSpPr txBox="1"/>
          <p:nvPr/>
        </p:nvSpPr>
        <p:spPr>
          <a:xfrm>
            <a:off x="3931599" y="449406"/>
            <a:ext cx="10171030" cy="7896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82"/>
              </a:lnSpc>
            </a:pPr>
            <a:r>
              <a:rPr lang="ro-RO" sz="3200" b="1" dirty="0">
                <a:solidFill>
                  <a:srgbClr val="D9D9D9"/>
                </a:solidFill>
                <a:latin typeface="Agency FB" panose="020B0503020202020204" pitchFamily="34" charset="0"/>
              </a:rPr>
              <a:t>Vision: </a:t>
            </a:r>
            <a:r>
              <a:rPr lang="en-US" sz="3200" i="1" dirty="0">
                <a:solidFill>
                  <a:srgbClr val="D9D9D9"/>
                </a:solidFill>
                <a:latin typeface="Agency FB" panose="020B0503020202020204" pitchFamily="34" charset="0"/>
              </a:rPr>
              <a:t>A better world - ecologically sustainable, socially equitable, governed by sound ethical rules and principles.</a:t>
            </a:r>
            <a:endParaRPr lang="ro-RO" sz="3200" i="1" dirty="0">
              <a:solidFill>
                <a:srgbClr val="D9D9D9"/>
              </a:solidFill>
              <a:latin typeface="Agency FB" panose="020B0503020202020204" pitchFamily="34" charset="0"/>
            </a:endParaRPr>
          </a:p>
          <a:p>
            <a:pPr algn="l">
              <a:lnSpc>
                <a:spcPts val="4091"/>
              </a:lnSpc>
            </a:pPr>
            <a:r>
              <a:rPr lang="en-US" sz="3200" b="1" spc="-184" dirty="0">
                <a:solidFill>
                  <a:srgbClr val="D9D9D9"/>
                </a:solidFill>
                <a:latin typeface="Agency FB" panose="020B0503020202020204" pitchFamily="34" charset="0"/>
              </a:rPr>
              <a:t>Areas of action:</a:t>
            </a:r>
            <a:endParaRPr lang="ro-RO" sz="3200" b="1" spc="-184" dirty="0">
              <a:solidFill>
                <a:srgbClr val="D9D9D9"/>
              </a:solidFill>
              <a:latin typeface="Agency FB" panose="020B0503020202020204" pitchFamily="34" charset="0"/>
            </a:endParaRPr>
          </a:p>
          <a:p>
            <a:pPr algn="l">
              <a:lnSpc>
                <a:spcPts val="4091"/>
              </a:lnSpc>
            </a:pPr>
            <a:endParaRPr lang="ro-RO" sz="3200" spc="-184" dirty="0">
              <a:solidFill>
                <a:srgbClr val="D9D9D9"/>
              </a:solidFill>
              <a:latin typeface="Agency FB" panose="020B0503020202020204" pitchFamily="34" charset="0"/>
            </a:endParaRPr>
          </a:p>
          <a:p>
            <a:pPr marL="685800" indent="-685800" algn="l">
              <a:lnSpc>
                <a:spcPts val="4091"/>
              </a:lnSpc>
              <a:buFont typeface="Wingdings" panose="05000000000000000000" pitchFamily="2" charset="2"/>
              <a:buChar char="ü"/>
            </a:pPr>
            <a:r>
              <a:rPr lang="en-US" sz="3200" spc="-184" dirty="0">
                <a:solidFill>
                  <a:srgbClr val="D9D9D9"/>
                </a:solidFill>
                <a:latin typeface="Agency FB" panose="020B0503020202020204" pitchFamily="34" charset="0"/>
              </a:rPr>
              <a:t>Ecology and environmental protection</a:t>
            </a:r>
            <a:endParaRPr lang="ro-RO" sz="3200" spc="-184" dirty="0">
              <a:solidFill>
                <a:srgbClr val="D9D9D9"/>
              </a:solidFill>
              <a:latin typeface="Agency FB" panose="020B0503020202020204" pitchFamily="34" charset="0"/>
            </a:endParaRPr>
          </a:p>
          <a:p>
            <a:pPr marL="685800" indent="-685800" algn="l">
              <a:lnSpc>
                <a:spcPts val="4091"/>
              </a:lnSpc>
              <a:buFont typeface="Wingdings" panose="05000000000000000000" pitchFamily="2" charset="2"/>
              <a:buChar char="ü"/>
            </a:pPr>
            <a:r>
              <a:rPr lang="en-US" sz="3200" spc="-184" dirty="0">
                <a:solidFill>
                  <a:srgbClr val="D9D9D9"/>
                </a:solidFill>
                <a:latin typeface="Agency FB" panose="020B0503020202020204" pitchFamily="34" charset="0"/>
              </a:rPr>
              <a:t>Education for sustainable development</a:t>
            </a:r>
            <a:endParaRPr lang="ro-RO" sz="3200" spc="-184" dirty="0">
              <a:solidFill>
                <a:srgbClr val="D9D9D9"/>
              </a:solidFill>
              <a:latin typeface="Agency FB" panose="020B0503020202020204" pitchFamily="34" charset="0"/>
            </a:endParaRPr>
          </a:p>
          <a:p>
            <a:pPr marL="685800" indent="-685800" algn="l">
              <a:lnSpc>
                <a:spcPts val="4091"/>
              </a:lnSpc>
              <a:buFont typeface="Wingdings" panose="05000000000000000000" pitchFamily="2" charset="2"/>
              <a:buChar char="ü"/>
            </a:pPr>
            <a:r>
              <a:rPr lang="en-US" sz="3200" spc="-184" dirty="0">
                <a:solidFill>
                  <a:srgbClr val="D9D9D9"/>
                </a:solidFill>
                <a:latin typeface="Agency FB" panose="020B0503020202020204" pitchFamily="34" charset="0"/>
              </a:rPr>
              <a:t>Social economy / Eco-entrepreneurship</a:t>
            </a:r>
            <a:endParaRPr lang="ro-RO" sz="3200" spc="-184" dirty="0">
              <a:solidFill>
                <a:srgbClr val="D9D9D9"/>
              </a:solidFill>
              <a:latin typeface="Agency FB" panose="020B0503020202020204" pitchFamily="34" charset="0"/>
            </a:endParaRPr>
          </a:p>
          <a:p>
            <a:pPr marL="685800" indent="-685800" algn="l">
              <a:lnSpc>
                <a:spcPts val="4091"/>
              </a:lnSpc>
              <a:buFont typeface="Wingdings" panose="05000000000000000000" pitchFamily="2" charset="2"/>
              <a:buChar char="ü"/>
            </a:pPr>
            <a:r>
              <a:rPr lang="en-US" sz="3200" spc="-184" dirty="0">
                <a:solidFill>
                  <a:srgbClr val="D9D9D9"/>
                </a:solidFill>
                <a:latin typeface="Agency FB" panose="020B0503020202020204" pitchFamily="34" charset="0"/>
              </a:rPr>
              <a:t>Civic </a:t>
            </a:r>
            <a:r>
              <a:rPr lang="ro-RO" sz="3200" spc="-184" dirty="0" err="1">
                <a:solidFill>
                  <a:srgbClr val="D9D9D9"/>
                </a:solidFill>
                <a:latin typeface="Agency FB" panose="020B0503020202020204" pitchFamily="34" charset="0"/>
              </a:rPr>
              <a:t>engagement</a:t>
            </a:r>
            <a:endParaRPr lang="ro-RO" sz="3200" spc="-184" dirty="0">
              <a:solidFill>
                <a:srgbClr val="D9D9D9"/>
              </a:solidFill>
              <a:latin typeface="Agency FB" panose="020B0503020202020204" pitchFamily="34" charset="0"/>
            </a:endParaRPr>
          </a:p>
          <a:p>
            <a:pPr marL="685800" indent="-685800" algn="l">
              <a:lnSpc>
                <a:spcPts val="4091"/>
              </a:lnSpc>
              <a:buFont typeface="Wingdings" panose="05000000000000000000" pitchFamily="2" charset="2"/>
              <a:buChar char="ü"/>
            </a:pPr>
            <a:r>
              <a:rPr lang="ro-RO" sz="3200" spc="-184" dirty="0" err="1">
                <a:solidFill>
                  <a:srgbClr val="D9D9D9"/>
                </a:solidFill>
                <a:latin typeface="Agency FB" panose="020B0503020202020204" pitchFamily="34" charset="0"/>
              </a:rPr>
              <a:t>Research</a:t>
            </a:r>
            <a:r>
              <a:rPr lang="ro-RO" sz="3200" spc="-184" dirty="0">
                <a:solidFill>
                  <a:srgbClr val="D9D9D9"/>
                </a:solidFill>
                <a:latin typeface="Agency FB" panose="020B0503020202020204" pitchFamily="34" charset="0"/>
              </a:rPr>
              <a:t> </a:t>
            </a:r>
            <a:r>
              <a:rPr lang="ro-RO" sz="3200" spc="-184" dirty="0" err="1">
                <a:solidFill>
                  <a:srgbClr val="D9D9D9"/>
                </a:solidFill>
                <a:latin typeface="Agency FB" panose="020B0503020202020204" pitchFamily="34" charset="0"/>
              </a:rPr>
              <a:t>and</a:t>
            </a:r>
            <a:r>
              <a:rPr lang="ro-RO" sz="3200" spc="-184" dirty="0">
                <a:solidFill>
                  <a:srgbClr val="D9D9D9"/>
                </a:solidFill>
                <a:latin typeface="Agency FB" panose="020B0503020202020204" pitchFamily="34" charset="0"/>
              </a:rPr>
              <a:t> </a:t>
            </a:r>
            <a:r>
              <a:rPr lang="ro-RO" sz="3200" spc="-184" dirty="0" err="1">
                <a:solidFill>
                  <a:srgbClr val="D9D9D9"/>
                </a:solidFill>
                <a:latin typeface="Agency FB" panose="020B0503020202020204" pitchFamily="34" charset="0"/>
              </a:rPr>
              <a:t>innovation</a:t>
            </a:r>
            <a:r>
              <a:rPr lang="ro-RO" sz="3200" spc="-184" dirty="0">
                <a:solidFill>
                  <a:srgbClr val="D9D9D9"/>
                </a:solidFill>
                <a:latin typeface="Agency FB" panose="020B0503020202020204" pitchFamily="34" charset="0"/>
              </a:rPr>
              <a:t> in </a:t>
            </a:r>
            <a:r>
              <a:rPr lang="ro-RO" sz="3200" spc="-184" dirty="0" err="1">
                <a:solidFill>
                  <a:srgbClr val="D9D9D9"/>
                </a:solidFill>
                <a:latin typeface="Agency FB" panose="020B0503020202020204" pitchFamily="34" charset="0"/>
              </a:rPr>
              <a:t>sustainability</a:t>
            </a:r>
            <a:endParaRPr lang="ro-RO" sz="3200" spc="-184" dirty="0">
              <a:solidFill>
                <a:srgbClr val="D9D9D9"/>
              </a:solidFill>
              <a:latin typeface="Agency FB" panose="020B0503020202020204" pitchFamily="34" charset="0"/>
            </a:endParaRPr>
          </a:p>
          <a:p>
            <a:pPr algn="l">
              <a:lnSpc>
                <a:spcPts val="4091"/>
              </a:lnSpc>
            </a:pPr>
            <a:endParaRPr lang="ro-RO" sz="3200" spc="-184" dirty="0">
              <a:solidFill>
                <a:srgbClr val="D9D9D9"/>
              </a:solidFill>
              <a:latin typeface="Agency FB" panose="020B0503020202020204" pitchFamily="34" charset="0"/>
            </a:endParaRPr>
          </a:p>
          <a:p>
            <a:pPr algn="l">
              <a:lnSpc>
                <a:spcPts val="4091"/>
              </a:lnSpc>
            </a:pPr>
            <a:r>
              <a:rPr lang="ro-RO" sz="3200" spc="-184" dirty="0" err="1">
                <a:solidFill>
                  <a:srgbClr val="D9D9D9"/>
                </a:solidFill>
                <a:latin typeface="Agency FB" panose="020B0503020202020204" pitchFamily="34" charset="0"/>
              </a:rPr>
              <a:t>Action</a:t>
            </a:r>
            <a:r>
              <a:rPr lang="ro-RO" sz="3200" spc="-184" dirty="0">
                <a:solidFill>
                  <a:srgbClr val="D9D9D9"/>
                </a:solidFill>
                <a:latin typeface="Agency FB" panose="020B0503020202020204" pitchFamily="34" charset="0"/>
              </a:rPr>
              <a:t> a</a:t>
            </a:r>
            <a:r>
              <a:rPr lang="en-US" sz="3200" spc="-184" dirty="0" err="1">
                <a:solidFill>
                  <a:srgbClr val="D9D9D9"/>
                </a:solidFill>
                <a:latin typeface="Agency FB" panose="020B0503020202020204" pitchFamily="34" charset="0"/>
              </a:rPr>
              <a:t>pproach</a:t>
            </a:r>
            <a:r>
              <a:rPr lang="ro-RO" sz="3200" spc="-184" dirty="0">
                <a:solidFill>
                  <a:srgbClr val="D9D9D9"/>
                </a:solidFill>
                <a:latin typeface="Agency FB" panose="020B0503020202020204" pitchFamily="34" charset="0"/>
              </a:rPr>
              <a:t>:</a:t>
            </a:r>
            <a:r>
              <a:rPr lang="en-US" sz="3200" spc="-184" dirty="0">
                <a:solidFill>
                  <a:srgbClr val="D9D9D9"/>
                </a:solidFill>
                <a:latin typeface="Agency FB" panose="020B0503020202020204" pitchFamily="34" charset="0"/>
              </a:rPr>
              <a:t> holistic, in the sphere of human ecology</a:t>
            </a:r>
            <a:endParaRPr lang="ro-RO" sz="3200" spc="-184" dirty="0">
              <a:solidFill>
                <a:srgbClr val="D9D9D9"/>
              </a:solidFill>
              <a:latin typeface="Agency FB" panose="020B0503020202020204" pitchFamily="34" charset="0"/>
            </a:endParaRPr>
          </a:p>
          <a:p>
            <a:pPr algn="l">
              <a:lnSpc>
                <a:spcPts val="4091"/>
              </a:lnSpc>
            </a:pPr>
            <a:r>
              <a:rPr lang="en-US" sz="3200" spc="-184" dirty="0">
                <a:solidFill>
                  <a:srgbClr val="D9D9D9"/>
                </a:solidFill>
                <a:latin typeface="Agency FB" panose="020B0503020202020204" pitchFamily="34" charset="0"/>
              </a:rPr>
              <a:t>Action </a:t>
            </a:r>
            <a:r>
              <a:rPr lang="ro-RO" sz="3200" spc="-184" dirty="0">
                <a:solidFill>
                  <a:srgbClr val="D9D9D9"/>
                </a:solidFill>
                <a:latin typeface="Agency FB" panose="020B0503020202020204" pitchFamily="34" charset="0"/>
              </a:rPr>
              <a:t>conductive </a:t>
            </a:r>
            <a:r>
              <a:rPr lang="ro-RO" sz="3200" spc="-184" dirty="0" err="1">
                <a:solidFill>
                  <a:srgbClr val="D9D9D9"/>
                </a:solidFill>
                <a:latin typeface="Agency FB" panose="020B0503020202020204" pitchFamily="34" charset="0"/>
              </a:rPr>
              <a:t>wire</a:t>
            </a:r>
            <a:r>
              <a:rPr lang="ro-RO" sz="3200" spc="-184" dirty="0">
                <a:solidFill>
                  <a:srgbClr val="D9D9D9"/>
                </a:solidFill>
                <a:latin typeface="Agency FB" panose="020B0503020202020204" pitchFamily="34" charset="0"/>
              </a:rPr>
              <a:t>: </a:t>
            </a:r>
            <a:r>
              <a:rPr lang="en-US" sz="3200" spc="-184" dirty="0">
                <a:solidFill>
                  <a:srgbClr val="D9D9D9"/>
                </a:solidFill>
                <a:latin typeface="Agency FB" panose="020B0503020202020204" pitchFamily="34" charset="0"/>
              </a:rPr>
              <a:t>responsible consumption</a:t>
            </a:r>
            <a:r>
              <a:rPr lang="ro-RO" sz="3200" spc="-184" dirty="0">
                <a:solidFill>
                  <a:srgbClr val="D9D9D9"/>
                </a:solidFill>
                <a:latin typeface="Agency FB" panose="020B0503020202020204" pitchFamily="34" charset="0"/>
              </a:rPr>
              <a:t> </a:t>
            </a:r>
            <a:r>
              <a:rPr lang="ro-RO" sz="3200" spc="-184" dirty="0" err="1">
                <a:solidFill>
                  <a:srgbClr val="D9D9D9"/>
                </a:solidFill>
                <a:latin typeface="Agency FB" panose="020B0503020202020204" pitchFamily="34" charset="0"/>
              </a:rPr>
              <a:t>and</a:t>
            </a:r>
            <a:r>
              <a:rPr lang="ro-RO" sz="3200" spc="-184" dirty="0">
                <a:solidFill>
                  <a:srgbClr val="D9D9D9"/>
                </a:solidFill>
                <a:latin typeface="Agency FB" panose="020B0503020202020204" pitchFamily="34" charset="0"/>
              </a:rPr>
              <a:t> </a:t>
            </a:r>
            <a:r>
              <a:rPr lang="ro-RO" sz="3200" spc="-184" dirty="0" err="1">
                <a:solidFill>
                  <a:srgbClr val="D9D9D9"/>
                </a:solidFill>
                <a:latin typeface="Agency FB" panose="020B0503020202020204" pitchFamily="34" charset="0"/>
              </a:rPr>
              <a:t>production</a:t>
            </a:r>
            <a:endParaRPr lang="en-US" sz="3200" spc="-176" dirty="0">
              <a:solidFill>
                <a:srgbClr val="84B485"/>
              </a:solidFill>
              <a:latin typeface="Agency FB" panose="020B0503020202020204" pitchFamily="34" charset="0"/>
            </a:endParaRPr>
          </a:p>
          <a:p>
            <a:pPr>
              <a:lnSpc>
                <a:spcPts val="6982"/>
              </a:lnSpc>
            </a:pPr>
            <a:endParaRPr lang="en-US" sz="5818" i="1" dirty="0">
              <a:solidFill>
                <a:srgbClr val="D9D9D9"/>
              </a:solidFill>
              <a:latin typeface="Montserrat Semi-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053" b="-130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-up of a chart&#10;&#10;Description automatically generated">
            <a:extLst>
              <a:ext uri="{FF2B5EF4-FFF2-40B4-BE49-F238E27FC236}">
                <a16:creationId xmlns:a16="http://schemas.microsoft.com/office/drawing/2014/main" id="{8888B195-A467-AFC9-9E94-08F038330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9243" y="-330879"/>
            <a:ext cx="18467243" cy="130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87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053" b="-130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o-RO" sz="18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o-RO" sz="18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o-RO" sz="18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o-RO" sz="18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o-RO" sz="18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o-RO" sz="18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o-RO" sz="18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o-RO" sz="18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o-RO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 rot="-2700000">
            <a:off x="11378090" y="-450250"/>
            <a:ext cx="11522653" cy="11522653"/>
          </a:xfrm>
          <a:custGeom>
            <a:avLst/>
            <a:gdLst/>
            <a:ahLst/>
            <a:cxnLst/>
            <a:rect l="l" t="t" r="r" b="b"/>
            <a:pathLst>
              <a:path w="11522653" h="11522653" extrusionOk="0">
                <a:moveTo>
                  <a:pt x="0" y="0"/>
                </a:moveTo>
                <a:lnTo>
                  <a:pt x="11522653" y="0"/>
                </a:lnTo>
                <a:lnTo>
                  <a:pt x="11522653" y="11522653"/>
                </a:lnTo>
                <a:lnTo>
                  <a:pt x="0" y="11522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B32FBF-F410-2157-AA5D-B78941C1AD85}"/>
              </a:ext>
            </a:extLst>
          </p:cNvPr>
          <p:cNvSpPr txBox="1"/>
          <p:nvPr/>
        </p:nvSpPr>
        <p:spPr>
          <a:xfrm>
            <a:off x="0" y="1266825"/>
            <a:ext cx="114490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o-RO" sz="6000" dirty="0">
                <a:solidFill>
                  <a:schemeClr val="bg1"/>
                </a:solidFill>
                <a:latin typeface="Colonna MT" panose="04020805060202030203" pitchFamily="82" charset="0"/>
              </a:rPr>
              <a:t>CUIB –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o-RO" sz="6000" dirty="0">
                <a:solidFill>
                  <a:schemeClr val="bg1"/>
                </a:solidFill>
                <a:latin typeface="Colonna MT" panose="04020805060202030203" pitchFamily="82" charset="0"/>
              </a:rPr>
              <a:t> </a:t>
            </a:r>
            <a:r>
              <a:rPr lang="ro-RO" sz="60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probably</a:t>
            </a:r>
            <a:r>
              <a:rPr lang="ro-RO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ro-RO" sz="60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the</a:t>
            </a:r>
            <a:r>
              <a:rPr lang="ro-RO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ro-RO" sz="60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most</a:t>
            </a:r>
            <a:r>
              <a:rPr lang="ro-RO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ro-RO" sz="60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sustainable</a:t>
            </a:r>
            <a:r>
              <a:rPr lang="ro-RO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bistro in Romania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o-RO" sz="6000" b="0" i="0" u="none" strike="noStrike" cap="none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o-RO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A </a:t>
            </a:r>
            <a:r>
              <a:rPr lang="ro-RO" sz="60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green</a:t>
            </a:r>
            <a:r>
              <a:rPr lang="ro-RO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social </a:t>
            </a:r>
            <a:r>
              <a:rPr lang="ro-RO" sz="60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enterprise</a:t>
            </a:r>
            <a:r>
              <a:rPr lang="ro-RO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60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founded</a:t>
            </a:r>
            <a:r>
              <a:rPr lang="ro-RO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in 2013, 100 % </a:t>
            </a:r>
            <a:r>
              <a:rPr lang="ro-RO" sz="60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owned</a:t>
            </a:r>
            <a:r>
              <a:rPr lang="ro-RO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ro-RO" sz="60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by</a:t>
            </a:r>
            <a:r>
              <a:rPr lang="ro-RO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 Mai bine</a:t>
            </a:r>
            <a:endParaRPr lang="ro-RO" sz="6000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9103737-50E2-3951-62B5-957A10599287}"/>
              </a:ext>
            </a:extLst>
          </p:cNvPr>
          <p:cNvSpPr/>
          <p:nvPr/>
        </p:nvSpPr>
        <p:spPr>
          <a:xfrm>
            <a:off x="6962844" y="8025757"/>
            <a:ext cx="1584311" cy="1362783"/>
          </a:xfrm>
          <a:custGeom>
            <a:avLst/>
            <a:gdLst/>
            <a:ahLst/>
            <a:cxnLst/>
            <a:rect l="l" t="t" r="r" b="b"/>
            <a:pathLst>
              <a:path w="2045040" h="2042484">
                <a:moveTo>
                  <a:pt x="0" y="0"/>
                </a:moveTo>
                <a:lnTo>
                  <a:pt x="2045040" y="0"/>
                </a:lnTo>
                <a:lnTo>
                  <a:pt x="2045040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40377AC7-894A-67EE-D41C-2045088CA023}"/>
              </a:ext>
            </a:extLst>
          </p:cNvPr>
          <p:cNvSpPr/>
          <p:nvPr/>
        </p:nvSpPr>
        <p:spPr>
          <a:xfrm>
            <a:off x="2485159" y="7565886"/>
            <a:ext cx="2549236" cy="2502739"/>
          </a:xfrm>
          <a:custGeom>
            <a:avLst/>
            <a:gdLst/>
            <a:ahLst/>
            <a:cxnLst/>
            <a:rect l="l" t="t" r="r" b="b"/>
            <a:pathLst>
              <a:path w="4452093" h="4344053">
                <a:moveTo>
                  <a:pt x="0" y="0"/>
                </a:moveTo>
                <a:lnTo>
                  <a:pt x="4452093" y="0"/>
                </a:lnTo>
                <a:lnTo>
                  <a:pt x="4452093" y="4344054"/>
                </a:lnTo>
                <a:lnTo>
                  <a:pt x="0" y="43440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571" r="-1" b="-2605"/>
            </a:stretch>
          </a:blipFill>
        </p:spPr>
        <p:txBody>
          <a:bodyPr/>
          <a:lstStyle/>
          <a:p>
            <a:endParaRPr lang="ro-R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50E07-4785-F23D-1259-6BBA412DC7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8869" y="1049459"/>
            <a:ext cx="5645260" cy="852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65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8DCE8B84-1553-5810-C6EC-F8591AA2F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DEBF2C52-4751-A69F-E114-DD56C42455E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053" b="-130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o-RO" sz="18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o-RO" sz="18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o-RO" sz="18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o-RO" sz="18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o-RO" sz="18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o-RO" sz="18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o-RO" sz="18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o-RO" sz="18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o-RO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>
            <a:extLst>
              <a:ext uri="{FF2B5EF4-FFF2-40B4-BE49-F238E27FC236}">
                <a16:creationId xmlns:a16="http://schemas.microsoft.com/office/drawing/2014/main" id="{782C2A72-F106-90A9-CF66-D98616C0514B}"/>
              </a:ext>
            </a:extLst>
          </p:cNvPr>
          <p:cNvSpPr/>
          <p:nvPr/>
        </p:nvSpPr>
        <p:spPr>
          <a:xfrm rot="-2700000">
            <a:off x="11378090" y="-450250"/>
            <a:ext cx="11522653" cy="11522653"/>
          </a:xfrm>
          <a:custGeom>
            <a:avLst/>
            <a:gdLst/>
            <a:ahLst/>
            <a:cxnLst/>
            <a:rect l="l" t="t" r="r" b="b"/>
            <a:pathLst>
              <a:path w="11522653" h="11522653" extrusionOk="0">
                <a:moveTo>
                  <a:pt x="0" y="0"/>
                </a:moveTo>
                <a:lnTo>
                  <a:pt x="11522653" y="0"/>
                </a:lnTo>
                <a:lnTo>
                  <a:pt x="11522653" y="11522653"/>
                </a:lnTo>
                <a:lnTo>
                  <a:pt x="0" y="11522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1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01AE32-A9C5-57D7-9019-E1827F67EAD7}"/>
              </a:ext>
            </a:extLst>
          </p:cNvPr>
          <p:cNvSpPr txBox="1"/>
          <p:nvPr/>
        </p:nvSpPr>
        <p:spPr>
          <a:xfrm>
            <a:off x="0" y="1266825"/>
            <a:ext cx="114490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o-RO" sz="6000" dirty="0">
                <a:solidFill>
                  <a:schemeClr val="bg1"/>
                </a:solidFill>
                <a:latin typeface="Colonna MT" panose="04020805060202030203" pitchFamily="82" charset="0"/>
              </a:rPr>
              <a:t>CUIB -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o-RO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Urban Centre for </a:t>
            </a:r>
            <a:r>
              <a:rPr lang="ro-RO" sz="60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Good</a:t>
            </a:r>
            <a:r>
              <a:rPr lang="ro-RO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ro-RO" sz="60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Initiatives</a:t>
            </a:r>
            <a:endParaRPr lang="ro-RO" sz="6000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o-RO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- 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a space for sustainable food consumption</a:t>
            </a:r>
            <a:r>
              <a:rPr lang="ro-RO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for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increasing positive </a:t>
            </a:r>
            <a:r>
              <a:rPr lang="ro-RO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social 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impacts on the community and reducing negative environmental impacts</a:t>
            </a:r>
            <a:endParaRPr lang="ro-RO" sz="6000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AADE32A-8281-E490-E483-4CB9218661C5}"/>
              </a:ext>
            </a:extLst>
          </p:cNvPr>
          <p:cNvSpPr/>
          <p:nvPr/>
        </p:nvSpPr>
        <p:spPr>
          <a:xfrm>
            <a:off x="6962844" y="8025757"/>
            <a:ext cx="1584311" cy="1362783"/>
          </a:xfrm>
          <a:custGeom>
            <a:avLst/>
            <a:gdLst/>
            <a:ahLst/>
            <a:cxnLst/>
            <a:rect l="l" t="t" r="r" b="b"/>
            <a:pathLst>
              <a:path w="2045040" h="2042484">
                <a:moveTo>
                  <a:pt x="0" y="0"/>
                </a:moveTo>
                <a:lnTo>
                  <a:pt x="2045040" y="0"/>
                </a:lnTo>
                <a:lnTo>
                  <a:pt x="2045040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27C36A52-0D2D-17F4-AC86-6C63A9BB229D}"/>
              </a:ext>
            </a:extLst>
          </p:cNvPr>
          <p:cNvSpPr/>
          <p:nvPr/>
        </p:nvSpPr>
        <p:spPr>
          <a:xfrm>
            <a:off x="2485159" y="7565886"/>
            <a:ext cx="2549236" cy="2502739"/>
          </a:xfrm>
          <a:custGeom>
            <a:avLst/>
            <a:gdLst/>
            <a:ahLst/>
            <a:cxnLst/>
            <a:rect l="l" t="t" r="r" b="b"/>
            <a:pathLst>
              <a:path w="4452093" h="4344053">
                <a:moveTo>
                  <a:pt x="0" y="0"/>
                </a:moveTo>
                <a:lnTo>
                  <a:pt x="4452093" y="0"/>
                </a:lnTo>
                <a:lnTo>
                  <a:pt x="4452093" y="4344054"/>
                </a:lnTo>
                <a:lnTo>
                  <a:pt x="0" y="43440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571" r="-1" b="-2605"/>
            </a:stretch>
          </a:blipFill>
        </p:spPr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88CE1A-4CD6-1786-8102-907514AD3D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475" y="2876550"/>
            <a:ext cx="63500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07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2">
            <a:extLst>
              <a:ext uri="{FF2B5EF4-FFF2-40B4-BE49-F238E27FC236}">
                <a16:creationId xmlns:a16="http://schemas.microsoft.com/office/drawing/2014/main" id="{D326B7D4-2E32-860D-C9F7-1735DDDB737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t="-13053" b="-130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182209" y="903171"/>
            <a:ext cx="12028331" cy="1231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99"/>
              </a:lnSpc>
            </a:pPr>
            <a:r>
              <a:rPr lang="en-US" sz="9999" spc="359" dirty="0">
                <a:solidFill>
                  <a:schemeClr val="tx2">
                    <a:lumMod val="25000"/>
                  </a:schemeClr>
                </a:solidFill>
                <a:latin typeface="Colonna MT" panose="04020805060202030203" pitchFamily="82" charset="0"/>
              </a:rPr>
              <a:t>‘s Principles</a:t>
            </a:r>
          </a:p>
        </p:txBody>
      </p:sp>
      <p:pic>
        <p:nvPicPr>
          <p:cNvPr id="37" name="Picture 36" descr="A close up of a label&#10;&#10;Description automatically generated">
            <a:extLst>
              <a:ext uri="{FF2B5EF4-FFF2-40B4-BE49-F238E27FC236}">
                <a16:creationId xmlns:a16="http://schemas.microsoft.com/office/drawing/2014/main" id="{08A25DF9-3070-C676-8D10-DC8B1FB9B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441" y="2549250"/>
            <a:ext cx="2404039" cy="3398531"/>
          </a:xfrm>
          <a:prstGeom prst="rect">
            <a:avLst/>
          </a:prstGeom>
        </p:spPr>
      </p:pic>
      <p:pic>
        <p:nvPicPr>
          <p:cNvPr id="38" name="Picture 37" descr="A poster with a drawing of a pitcher and a glass&#10;&#10;Description automatically generated">
            <a:extLst>
              <a:ext uri="{FF2B5EF4-FFF2-40B4-BE49-F238E27FC236}">
                <a16:creationId xmlns:a16="http://schemas.microsoft.com/office/drawing/2014/main" id="{3A0339A7-8363-8780-4412-89670BB93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871" y="2517982"/>
            <a:ext cx="2418005" cy="3418275"/>
          </a:xfrm>
          <a:prstGeom prst="rect">
            <a:avLst/>
          </a:prstGeom>
        </p:spPr>
      </p:pic>
      <p:pic>
        <p:nvPicPr>
          <p:cNvPr id="40" name="Picture 39" descr="A close-up of a logo&#10;&#10;Description automatically generated">
            <a:extLst>
              <a:ext uri="{FF2B5EF4-FFF2-40B4-BE49-F238E27FC236}">
                <a16:creationId xmlns:a16="http://schemas.microsoft.com/office/drawing/2014/main" id="{B4AF9A2C-900B-8822-FBF2-447724B09E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961" y="2517983"/>
            <a:ext cx="2418006" cy="3418275"/>
          </a:xfrm>
          <a:prstGeom prst="rect">
            <a:avLst/>
          </a:prstGeom>
        </p:spPr>
      </p:pic>
      <p:pic>
        <p:nvPicPr>
          <p:cNvPr id="42" name="Picture 41" descr="A close-up of a menu&#10;&#10;Description automatically generated">
            <a:extLst>
              <a:ext uri="{FF2B5EF4-FFF2-40B4-BE49-F238E27FC236}">
                <a16:creationId xmlns:a16="http://schemas.microsoft.com/office/drawing/2014/main" id="{5433A9CA-AB6C-7A9E-4728-5588CD28B2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293" y="2508796"/>
            <a:ext cx="2418006" cy="3418275"/>
          </a:xfrm>
          <a:prstGeom prst="rect">
            <a:avLst/>
          </a:prstGeom>
        </p:spPr>
      </p:pic>
      <p:pic>
        <p:nvPicPr>
          <p:cNvPr id="46" name="Picture 45" descr="A paper with text and a picture of food&#10;&#10;Description automatically generated">
            <a:extLst>
              <a:ext uri="{FF2B5EF4-FFF2-40B4-BE49-F238E27FC236}">
                <a16:creationId xmlns:a16="http://schemas.microsoft.com/office/drawing/2014/main" id="{C59CC76E-5DEE-C7B6-BA2C-24619E6E76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426" y="2527171"/>
            <a:ext cx="2404039" cy="3399900"/>
          </a:xfrm>
          <a:prstGeom prst="rect">
            <a:avLst/>
          </a:prstGeom>
        </p:spPr>
      </p:pic>
      <p:pic>
        <p:nvPicPr>
          <p:cNvPr id="48" name="Picture 47" descr="A close up of a label&#10;&#10;Description automatically generated">
            <a:extLst>
              <a:ext uri="{FF2B5EF4-FFF2-40B4-BE49-F238E27FC236}">
                <a16:creationId xmlns:a16="http://schemas.microsoft.com/office/drawing/2014/main" id="{3CD78B07-A194-867E-8BDE-8095B28F4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56" y="6547916"/>
            <a:ext cx="2422672" cy="3426252"/>
          </a:xfrm>
          <a:prstGeom prst="rect">
            <a:avLst/>
          </a:prstGeom>
        </p:spPr>
      </p:pic>
      <p:pic>
        <p:nvPicPr>
          <p:cNvPr id="50" name="Picture 49" descr="A poster with a bicycle and text&#10;&#10;Description automatically generated">
            <a:extLst>
              <a:ext uri="{FF2B5EF4-FFF2-40B4-BE49-F238E27FC236}">
                <a16:creationId xmlns:a16="http://schemas.microsoft.com/office/drawing/2014/main" id="{FD0CCAAF-AE71-3313-F459-5358DDF26C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288" y="6547915"/>
            <a:ext cx="2422673" cy="3426253"/>
          </a:xfrm>
          <a:prstGeom prst="rect">
            <a:avLst/>
          </a:prstGeom>
        </p:spPr>
      </p:pic>
      <p:pic>
        <p:nvPicPr>
          <p:cNvPr id="52" name="Picture 51" descr="A recycle symbol on a beige background&#10;&#10;Description automatically generated">
            <a:extLst>
              <a:ext uri="{FF2B5EF4-FFF2-40B4-BE49-F238E27FC236}">
                <a16:creationId xmlns:a16="http://schemas.microsoft.com/office/drawing/2014/main" id="{589F54E2-5E13-F8A7-116B-7FEB632CE4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012" y="6547915"/>
            <a:ext cx="2491914" cy="3524177"/>
          </a:xfrm>
          <a:prstGeom prst="rect">
            <a:avLst/>
          </a:prstGeom>
        </p:spPr>
      </p:pic>
      <p:pic>
        <p:nvPicPr>
          <p:cNvPr id="54" name="Picture 53" descr="A hand holding a plant&#10;&#10;Description automatically generated">
            <a:extLst>
              <a:ext uri="{FF2B5EF4-FFF2-40B4-BE49-F238E27FC236}">
                <a16:creationId xmlns:a16="http://schemas.microsoft.com/office/drawing/2014/main" id="{30C6CD40-B9E9-35AB-3CBA-972A548E33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895" y="6547915"/>
            <a:ext cx="2491914" cy="3524178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6275303D-ED3A-7244-ABC0-ADD8148C6990}"/>
              </a:ext>
            </a:extLst>
          </p:cNvPr>
          <p:cNvSpPr/>
          <p:nvPr/>
        </p:nvSpPr>
        <p:spPr>
          <a:xfrm>
            <a:off x="3508652" y="245193"/>
            <a:ext cx="1584311" cy="1362783"/>
          </a:xfrm>
          <a:custGeom>
            <a:avLst/>
            <a:gdLst/>
            <a:ahLst/>
            <a:cxnLst/>
            <a:rect l="l" t="t" r="r" b="b"/>
            <a:pathLst>
              <a:path w="2045040" h="2042484">
                <a:moveTo>
                  <a:pt x="0" y="0"/>
                </a:moveTo>
                <a:lnTo>
                  <a:pt x="2045040" y="0"/>
                </a:lnTo>
                <a:lnTo>
                  <a:pt x="2045040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183723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06;p2">
            <a:extLst>
              <a:ext uri="{FF2B5EF4-FFF2-40B4-BE49-F238E27FC236}">
                <a16:creationId xmlns:a16="http://schemas.microsoft.com/office/drawing/2014/main" id="{E756D706-F5D9-B644-5CC7-13DD13391EF9}"/>
              </a:ext>
            </a:extLst>
          </p:cNvPr>
          <p:cNvSpPr/>
          <p:nvPr/>
        </p:nvSpPr>
        <p:spPr>
          <a:xfrm>
            <a:off x="103808" y="-142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t="-13053" b="-130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342607" y="3904275"/>
            <a:ext cx="3382366" cy="2379234"/>
            <a:chOff x="0" y="0"/>
            <a:chExt cx="4551870" cy="31731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213" r="2213"/>
            <a:stretch>
              <a:fillRect/>
            </a:stretch>
          </p:blipFill>
          <p:spPr>
            <a:xfrm>
              <a:off x="0" y="0"/>
              <a:ext cx="4551870" cy="31731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5102531" y="3903647"/>
            <a:ext cx="3413902" cy="2379861"/>
            <a:chOff x="0" y="0"/>
            <a:chExt cx="4551870" cy="317314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2213" r="2213"/>
            <a:stretch>
              <a:fillRect/>
            </a:stretch>
          </p:blipFill>
          <p:spPr>
            <a:xfrm>
              <a:off x="0" y="0"/>
              <a:ext cx="4551870" cy="3173149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5102531" y="7704457"/>
            <a:ext cx="3413902" cy="2379861"/>
            <a:chOff x="0" y="0"/>
            <a:chExt cx="4551870" cy="31731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t="6294" b="6294"/>
            <a:stretch>
              <a:fillRect/>
            </a:stretch>
          </p:blipFill>
          <p:spPr>
            <a:xfrm>
              <a:off x="0" y="0"/>
              <a:ext cx="4551870" cy="3173149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9893991" y="3921600"/>
            <a:ext cx="3413902" cy="2379861"/>
            <a:chOff x="0" y="0"/>
            <a:chExt cx="4551870" cy="317314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 l="2123" r="2123"/>
            <a:stretch>
              <a:fillRect/>
            </a:stretch>
          </p:blipFill>
          <p:spPr>
            <a:xfrm>
              <a:off x="0" y="0"/>
              <a:ext cx="4551870" cy="3173149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9862647" y="7704458"/>
            <a:ext cx="3413902" cy="2379861"/>
            <a:chOff x="0" y="0"/>
            <a:chExt cx="4551870" cy="317314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 l="2213" r="2213"/>
            <a:stretch>
              <a:fillRect/>
            </a:stretch>
          </p:blipFill>
          <p:spPr>
            <a:xfrm>
              <a:off x="0" y="0"/>
              <a:ext cx="4551870" cy="3173149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4516532" y="3903647"/>
            <a:ext cx="3413902" cy="2379861"/>
            <a:chOff x="0" y="0"/>
            <a:chExt cx="4551870" cy="31731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/>
            <a:srcRect l="2213" r="2213"/>
            <a:stretch>
              <a:fillRect/>
            </a:stretch>
          </p:blipFill>
          <p:spPr>
            <a:xfrm>
              <a:off x="0" y="0"/>
              <a:ext cx="4551870" cy="3173149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4516532" y="7704458"/>
            <a:ext cx="3413902" cy="2379861"/>
            <a:chOff x="0" y="0"/>
            <a:chExt cx="4551870" cy="3173149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/>
            <a:srcRect l="9654" r="9654"/>
            <a:stretch>
              <a:fillRect/>
            </a:stretch>
          </p:blipFill>
          <p:spPr>
            <a:xfrm>
              <a:off x="0" y="0"/>
              <a:ext cx="4551870" cy="3173149"/>
            </a:xfrm>
            <a:prstGeom prst="rect">
              <a:avLst/>
            </a:prstGeom>
          </p:spPr>
        </p:pic>
      </p:grpSp>
      <p:sp>
        <p:nvSpPr>
          <p:cNvPr id="18" name="AutoShape 18"/>
          <p:cNvSpPr/>
          <p:nvPr/>
        </p:nvSpPr>
        <p:spPr>
          <a:xfrm flipV="1">
            <a:off x="342607" y="3683557"/>
            <a:ext cx="3413902" cy="0"/>
          </a:xfrm>
          <a:prstGeom prst="line">
            <a:avLst/>
          </a:prstGeom>
          <a:ln w="9525" cap="flat">
            <a:solidFill>
              <a:srgbClr val="F6F0D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19" name="AutoShape 19"/>
          <p:cNvSpPr/>
          <p:nvPr/>
        </p:nvSpPr>
        <p:spPr>
          <a:xfrm flipV="1">
            <a:off x="339418" y="7482100"/>
            <a:ext cx="3413902" cy="0"/>
          </a:xfrm>
          <a:prstGeom prst="line">
            <a:avLst/>
          </a:prstGeom>
          <a:ln w="9525" cap="flat">
            <a:solidFill>
              <a:srgbClr val="F6F0D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20" name="AutoShape 20"/>
          <p:cNvSpPr/>
          <p:nvPr/>
        </p:nvSpPr>
        <p:spPr>
          <a:xfrm flipV="1">
            <a:off x="5102531" y="3682930"/>
            <a:ext cx="3413902" cy="0"/>
          </a:xfrm>
          <a:prstGeom prst="line">
            <a:avLst/>
          </a:prstGeom>
          <a:ln w="9525" cap="flat">
            <a:solidFill>
              <a:srgbClr val="F6F0D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21" name="AutoShape 21"/>
          <p:cNvSpPr/>
          <p:nvPr/>
        </p:nvSpPr>
        <p:spPr>
          <a:xfrm flipV="1">
            <a:off x="5102531" y="7482100"/>
            <a:ext cx="3413902" cy="0"/>
          </a:xfrm>
          <a:prstGeom prst="line">
            <a:avLst/>
          </a:prstGeom>
          <a:ln w="9525" cap="flat">
            <a:solidFill>
              <a:srgbClr val="F6F0D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22" name="AutoShape 22"/>
          <p:cNvSpPr/>
          <p:nvPr/>
        </p:nvSpPr>
        <p:spPr>
          <a:xfrm flipV="1">
            <a:off x="9862647" y="3700883"/>
            <a:ext cx="3413902" cy="0"/>
          </a:xfrm>
          <a:prstGeom prst="line">
            <a:avLst/>
          </a:prstGeom>
          <a:ln w="9525" cap="flat">
            <a:solidFill>
              <a:srgbClr val="F6F0D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23" name="AutoShape 23"/>
          <p:cNvSpPr/>
          <p:nvPr/>
        </p:nvSpPr>
        <p:spPr>
          <a:xfrm flipV="1">
            <a:off x="9862647" y="7482100"/>
            <a:ext cx="3413902" cy="0"/>
          </a:xfrm>
          <a:prstGeom prst="line">
            <a:avLst/>
          </a:prstGeom>
          <a:ln w="9525" cap="flat">
            <a:solidFill>
              <a:srgbClr val="F6F0D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24" name="AutoShape 24"/>
          <p:cNvSpPr/>
          <p:nvPr/>
        </p:nvSpPr>
        <p:spPr>
          <a:xfrm flipV="1">
            <a:off x="14516532" y="3682930"/>
            <a:ext cx="3413902" cy="0"/>
          </a:xfrm>
          <a:prstGeom prst="line">
            <a:avLst/>
          </a:prstGeom>
          <a:ln w="9525" cap="flat">
            <a:solidFill>
              <a:srgbClr val="F6F0D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25" name="AutoShape 25"/>
          <p:cNvSpPr/>
          <p:nvPr/>
        </p:nvSpPr>
        <p:spPr>
          <a:xfrm flipV="1">
            <a:off x="14516532" y="7482100"/>
            <a:ext cx="3413902" cy="0"/>
          </a:xfrm>
          <a:prstGeom prst="line">
            <a:avLst/>
          </a:prstGeom>
          <a:ln w="9525" cap="flat">
            <a:solidFill>
              <a:srgbClr val="F6F0D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28" name="TextBox 28"/>
          <p:cNvSpPr txBox="1"/>
          <p:nvPr/>
        </p:nvSpPr>
        <p:spPr>
          <a:xfrm>
            <a:off x="476993" y="2407532"/>
            <a:ext cx="3414531" cy="718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46"/>
              </a:lnSpc>
            </a:pPr>
            <a:r>
              <a:rPr lang="en-US" sz="3200" spc="102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Free water for all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75088" y="6447076"/>
            <a:ext cx="3410563" cy="67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44"/>
              </a:lnSpc>
            </a:pPr>
            <a:r>
              <a:rPr lang="ro-RO" sz="3200" spc="96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F</a:t>
            </a:r>
            <a:r>
              <a:rPr lang="en-US" sz="3200" spc="96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air trade products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102531" y="2318164"/>
            <a:ext cx="3588416" cy="814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77"/>
              </a:lnSpc>
            </a:pPr>
            <a:r>
              <a:rPr lang="en-US" sz="3200" spc="117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Vegetarian food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404189" y="6413524"/>
            <a:ext cx="3410906" cy="68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85"/>
              </a:lnSpc>
            </a:pPr>
            <a:r>
              <a:rPr lang="ro-RO" sz="3200" spc="97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R</a:t>
            </a:r>
            <a:r>
              <a:rPr lang="en-US" sz="3200" spc="97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escued</a:t>
            </a:r>
            <a:r>
              <a:rPr lang="en-US" sz="3200" spc="97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ingredients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896788" y="2455883"/>
            <a:ext cx="341390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8"/>
              </a:lnSpc>
            </a:pPr>
            <a:r>
              <a:rPr lang="en-US" sz="3648" spc="8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KM 0 - Local &amp; seasonal ingredients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915007" y="6498334"/>
            <a:ext cx="3410906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8"/>
              </a:lnSpc>
            </a:pPr>
            <a:r>
              <a:rPr lang="ro-RO" sz="3200" spc="71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F</a:t>
            </a:r>
            <a:r>
              <a:rPr lang="en-US" sz="3200" spc="71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ree</a:t>
            </a:r>
            <a:r>
              <a:rPr lang="en-US" sz="3200" spc="71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meals for refugees &amp; homeless locals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516532" y="2513883"/>
            <a:ext cx="3413902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1"/>
              </a:lnSpc>
            </a:pPr>
            <a:r>
              <a:rPr lang="en-US" sz="3200" spc="77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Zero waste delivery &amp; catering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516532" y="6498334"/>
            <a:ext cx="3413902" cy="1054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0"/>
              </a:lnSpc>
            </a:pPr>
            <a:r>
              <a:rPr lang="ro-RO" sz="3050" spc="67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E</a:t>
            </a:r>
            <a:r>
              <a:rPr lang="en-US" sz="3050" spc="67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ducative</a:t>
            </a:r>
            <a:r>
              <a:rPr lang="en-US" sz="3050" spc="67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and social events</a:t>
            </a:r>
          </a:p>
        </p:txBody>
      </p:sp>
      <p:sp>
        <p:nvSpPr>
          <p:cNvPr id="37" name="TextBox 27">
            <a:extLst>
              <a:ext uri="{FF2B5EF4-FFF2-40B4-BE49-F238E27FC236}">
                <a16:creationId xmlns:a16="http://schemas.microsoft.com/office/drawing/2014/main" id="{B4FA6E0C-9451-CE9B-337F-AA06AB9012B0}"/>
              </a:ext>
            </a:extLst>
          </p:cNvPr>
          <p:cNvSpPr txBox="1"/>
          <p:nvPr/>
        </p:nvSpPr>
        <p:spPr>
          <a:xfrm>
            <a:off x="5182209" y="903171"/>
            <a:ext cx="12028331" cy="1231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99"/>
              </a:lnSpc>
            </a:pPr>
            <a:r>
              <a:rPr lang="en-US" sz="9999" spc="359" dirty="0">
                <a:solidFill>
                  <a:schemeClr val="tx2">
                    <a:lumMod val="25000"/>
                  </a:schemeClr>
                </a:solidFill>
                <a:latin typeface="Colonna MT" panose="04020805060202030203" pitchFamily="82" charset="0"/>
              </a:rPr>
              <a:t>‘s </a:t>
            </a:r>
            <a:r>
              <a:rPr lang="ro-RO" sz="9999" spc="359" dirty="0" err="1">
                <a:solidFill>
                  <a:schemeClr val="tx2">
                    <a:lumMod val="25000"/>
                  </a:schemeClr>
                </a:solidFill>
                <a:latin typeface="Colonna MT" panose="04020805060202030203" pitchFamily="82" charset="0"/>
              </a:rPr>
              <a:t>Actions</a:t>
            </a:r>
            <a:endParaRPr lang="en-US" sz="9999" spc="359" dirty="0">
              <a:solidFill>
                <a:schemeClr val="tx2">
                  <a:lumMod val="25000"/>
                </a:schemeClr>
              </a:solidFill>
              <a:latin typeface="Colonna MT" panose="04020805060202030203" pitchFamily="82" charset="0"/>
            </a:endParaRP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3B0BFC36-8426-F9FE-D4AD-FCF27BE1239C}"/>
              </a:ext>
            </a:extLst>
          </p:cNvPr>
          <p:cNvSpPr/>
          <p:nvPr/>
        </p:nvSpPr>
        <p:spPr>
          <a:xfrm>
            <a:off x="3508652" y="245193"/>
            <a:ext cx="1584311" cy="1362783"/>
          </a:xfrm>
          <a:custGeom>
            <a:avLst/>
            <a:gdLst/>
            <a:ahLst/>
            <a:cxnLst/>
            <a:rect l="l" t="t" r="r" b="b"/>
            <a:pathLst>
              <a:path w="2045040" h="2042484">
                <a:moveTo>
                  <a:pt x="0" y="0"/>
                </a:moveTo>
                <a:lnTo>
                  <a:pt x="2045040" y="0"/>
                </a:lnTo>
                <a:lnTo>
                  <a:pt x="2045040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  <p:pic>
        <p:nvPicPr>
          <p:cNvPr id="40" name="Picture 39" descr="A pile of coffee beans with dice&#10;&#10;Description automatically generated">
            <a:extLst>
              <a:ext uri="{FF2B5EF4-FFF2-40B4-BE49-F238E27FC236}">
                <a16:creationId xmlns:a16="http://schemas.microsoft.com/office/drawing/2014/main" id="{33A4468D-83FF-DD0C-A43F-C02BAF486C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418" y="7783642"/>
            <a:ext cx="3385555" cy="22581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E8A4BBB6012141B49EFFE1076129C9" ma:contentTypeVersion="4" ma:contentTypeDescription="Create a new document." ma:contentTypeScope="" ma:versionID="4382504c7afe73970680948b1e188c4b">
  <xsd:schema xmlns:xsd="http://www.w3.org/2001/XMLSchema" xmlns:xs="http://www.w3.org/2001/XMLSchema" xmlns:p="http://schemas.microsoft.com/office/2006/metadata/properties" xmlns:ns2="8637f29a-3a7a-4f54-a7fe-724bd5a4101e" targetNamespace="http://schemas.microsoft.com/office/2006/metadata/properties" ma:root="true" ma:fieldsID="6fe625403bb002e778c46fb4842743e0" ns2:_="">
    <xsd:import namespace="8637f29a-3a7a-4f54-a7fe-724bd5a410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37f29a-3a7a-4f54-a7fe-724bd5a410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3298AE-F754-4D92-AD3D-62B8C63C6031}"/>
</file>

<file path=customXml/itemProps2.xml><?xml version="1.0" encoding="utf-8"?>
<ds:datastoreItem xmlns:ds="http://schemas.openxmlformats.org/officeDocument/2006/customXml" ds:itemID="{98348625-137B-4864-9804-1EAAE5DB5C66}"/>
</file>

<file path=customXml/itemProps3.xml><?xml version="1.0" encoding="utf-8"?>
<ds:datastoreItem xmlns:ds="http://schemas.openxmlformats.org/officeDocument/2006/customXml" ds:itemID="{4024E848-5AC1-4B31-A170-93586087A335}"/>
</file>

<file path=docProps/app.xml><?xml version="1.0" encoding="utf-8"?>
<Properties xmlns="http://schemas.openxmlformats.org/officeDocument/2006/extended-properties" xmlns:vt="http://schemas.openxmlformats.org/officeDocument/2006/docPropsVTypes">
  <TotalTime>3668</TotalTime>
  <Words>691</Words>
  <Application>Microsoft Office PowerPoint</Application>
  <PresentationFormat>Custom</PresentationFormat>
  <Paragraphs>163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Wingdings</vt:lpstr>
      <vt:lpstr>Agency FB</vt:lpstr>
      <vt:lpstr>Arial</vt:lpstr>
      <vt:lpstr>Fira Sans</vt:lpstr>
      <vt:lpstr>Colonna MT</vt:lpstr>
      <vt:lpstr>Montserrat Classic</vt:lpstr>
      <vt:lpstr>Aptos</vt:lpstr>
      <vt:lpstr>Perandory Condensed</vt:lpstr>
      <vt:lpstr>Calibri</vt:lpstr>
      <vt:lpstr>Fira Sans Medium</vt:lpstr>
      <vt:lpstr>Montserrat Semi-Bold</vt:lpstr>
      <vt:lpstr>Baguet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Lavinia</dc:creator>
  <cp:lastModifiedBy>Anca Gheorghica</cp:lastModifiedBy>
  <cp:revision>19</cp:revision>
  <dcterms:created xsi:type="dcterms:W3CDTF">2006-08-16T00:00:00Z</dcterms:created>
  <dcterms:modified xsi:type="dcterms:W3CDTF">2024-11-27T11:14:06Z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0x010100B6E8A4BBB6012141B49EFFE1076129C9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Order">
    <vt:lpwstr>17785000.0000000</vt:lpwstr>
  </property>
  <property fmtid="{D5CDD505-2E9C-101B-9397-08002B2CF9AE}" pid="9" name="xd_ProgID">
    <vt:lpwstr/>
  </property>
  <property fmtid="{D5CDD505-2E9C-101B-9397-08002B2CF9AE}" pid="10" name="TemplateUrl">
    <vt:lpwstr/>
  </property>
  <property fmtid="{D5CDD505-2E9C-101B-9397-08002B2CF9AE}" pid="11" name="xd_Signature">
    <vt:lpwstr/>
  </property>
</Properties>
</file>